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483789" r:id="rId2"/>
    <p:sldMasterId id="2147483777" r:id="rId3"/>
  </p:sldMasterIdLst>
  <p:notesMasterIdLst>
    <p:notesMasterId r:id="rId26"/>
  </p:notesMasterIdLst>
  <p:handoutMasterIdLst>
    <p:handoutMasterId r:id="rId27"/>
  </p:handoutMasterIdLst>
  <p:sldIdLst>
    <p:sldId id="256" r:id="rId4"/>
    <p:sldId id="337" r:id="rId5"/>
    <p:sldId id="339" r:id="rId6"/>
    <p:sldId id="360" r:id="rId7"/>
    <p:sldId id="340" r:id="rId8"/>
    <p:sldId id="341" r:id="rId9"/>
    <p:sldId id="342" r:id="rId10"/>
    <p:sldId id="361" r:id="rId11"/>
    <p:sldId id="362" r:id="rId12"/>
    <p:sldId id="358" r:id="rId13"/>
    <p:sldId id="363" r:id="rId14"/>
    <p:sldId id="355" r:id="rId15"/>
    <p:sldId id="328" r:id="rId16"/>
    <p:sldId id="264" r:id="rId17"/>
    <p:sldId id="329" r:id="rId18"/>
    <p:sldId id="318" r:id="rId19"/>
    <p:sldId id="266" r:id="rId20"/>
    <p:sldId id="262" r:id="rId21"/>
    <p:sldId id="350" r:id="rId22"/>
    <p:sldId id="359" r:id="rId23"/>
    <p:sldId id="364" r:id="rId24"/>
    <p:sldId id="351" r:id="rId25"/>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 Ruwala" initials="RR" lastIdx="1" clrIdx="0">
    <p:extLst>
      <p:ext uri="{19B8F6BF-5375-455C-9EA6-DF929625EA0E}">
        <p15:presenceInfo xmlns:p15="http://schemas.microsoft.com/office/powerpoint/2012/main" userId="S::rruwala@cancersupportcommunity.org::ae9f9948-e540-4d56-9b6c-77a9e0370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920"/>
    <a:srgbClr val="EDE7DD"/>
    <a:srgbClr val="D3CEB1"/>
    <a:srgbClr val="55301B"/>
    <a:srgbClr val="D4CFB4"/>
    <a:srgbClr val="B56539"/>
    <a:srgbClr val="56301B"/>
    <a:srgbClr val="DBD7BF"/>
    <a:srgbClr val="B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773" autoAdjust="0"/>
  </p:normalViewPr>
  <p:slideViewPr>
    <p:cSldViewPr>
      <p:cViewPr>
        <p:scale>
          <a:sx n="80" d="100"/>
          <a:sy n="80" d="100"/>
        </p:scale>
        <p:origin x="40" y="40"/>
      </p:cViewPr>
      <p:guideLst>
        <p:guide orient="horz" pos="2160"/>
        <p:guide pos="2880"/>
      </p:guideLst>
    </p:cSldViewPr>
  </p:slideViewPr>
  <p:notesTextViewPr>
    <p:cViewPr>
      <p:scale>
        <a:sx n="1" d="1"/>
        <a:sy n="1" d="1"/>
      </p:scale>
      <p:origin x="0" y="0"/>
    </p:cViewPr>
  </p:notesTextViewPr>
  <p:sorterViewPr>
    <p:cViewPr>
      <p:scale>
        <a:sx n="100" d="100"/>
        <a:sy n="100" d="100"/>
      </p:scale>
      <p:origin x="0" y="5298"/>
    </p:cViewPr>
  </p:sorterViewPr>
  <p:notesViewPr>
    <p:cSldViewPr>
      <p:cViewPr varScale="1">
        <p:scale>
          <a:sx n="67" d="100"/>
          <a:sy n="67" d="100"/>
        </p:scale>
        <p:origin x="3101"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endParaRPr lang="en-US"/>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3DA5D20E-AB5A-4A04-8F87-78225F8ED86D}" type="slidenum">
              <a:rPr lang="en-US" smtClean="0"/>
              <a:t>‹#›</a:t>
            </a:fld>
            <a:endParaRPr lang="en-US"/>
          </a:p>
        </p:txBody>
      </p:sp>
    </p:spTree>
    <p:extLst>
      <p:ext uri="{BB962C8B-B14F-4D97-AF65-F5344CB8AC3E}">
        <p14:creationId xmlns:p14="http://schemas.microsoft.com/office/powerpoint/2010/main" val="3266473353"/>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pPr>
              <a:defRPr/>
            </a:pPr>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pPr>
              <a:defRPr/>
            </a:pPr>
            <a:fld id="{72B3547D-C4AB-4459-8CC2-37DC6F7CC207}" type="slidenum">
              <a:rPr lang="en-US"/>
              <a:pPr>
                <a:defRPr/>
              </a:pPr>
              <a:t>‹#›</a:t>
            </a:fld>
            <a:endParaRPr lang="en-US"/>
          </a:p>
        </p:txBody>
      </p:sp>
    </p:spTree>
    <p:extLst>
      <p:ext uri="{BB962C8B-B14F-4D97-AF65-F5344CB8AC3E}">
        <p14:creationId xmlns:p14="http://schemas.microsoft.com/office/powerpoint/2010/main" val="2670484916"/>
      </p:ext>
    </p:extLst>
  </p:cSld>
  <p:clrMap bg1="lt1" tx1="dk1" bg2="lt2" tx2="dk2" accent1="accent1" accent2="accent2" accent3="accent3" accent4="accent4" accent5="accent5" accent6="accent6" hlink="hlink" folHlink="folHlink"/>
  <p:hf sldNum="0"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2727342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Book Antiqua" panose="02040602050305030304" pitchFamily="18" charset="0"/>
                <a:ea typeface="Times New Roman" panose="02020603050405020304" pitchFamily="18" charset="0"/>
              </a:rPr>
              <a:t>to better understand how to prepare for and what to expect during treatment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Book Antiqua" panose="0204060205030503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To better understand the challenges faced by patients and their loved ones during CAR T cell therapy, CSC conducted a series of qualitative assessments with health care providers as well as patients and caregivers at 5 cancer centers administering the therapy. These assessments consisted of interviews in which respondents will be asked about what resources would be most useful to patients undergoing CAR T cell therapy. </a:t>
            </a:r>
          </a:p>
          <a:p>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CSC explored the challenges faced by CAR T patients and their caregivers, attempting to capture educational, logistical, and support needs for these patients and caregivers.  </a:t>
            </a:r>
          </a:p>
          <a:p>
            <a:b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br>
            <a:endParaRPr lang="en-US"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0147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Book Antiqua" panose="02040602050305030304" pitchFamily="18" charset="0"/>
                <a:ea typeface="MS PGothic" panose="020B0600070205080204" pitchFamily="34" charset="-128"/>
              </a:rPr>
              <a:t>Based on the interviews and discussions with the advisory board, CSC has an analysis and a detailed “Touchpoints” document that specifies each potential stop on the CAR T cell therapy process as well as patient and caregivers’ needs for education and support. </a:t>
            </a:r>
            <a:r>
              <a:rPr lang="en-US" sz="1200" kern="1200" dirty="0">
                <a:solidFill>
                  <a:schemeClr val="tx1"/>
                </a:solidFill>
                <a:latin typeface="+mn-lt"/>
                <a:ea typeface="+mn-ea"/>
                <a:cs typeface="+mn-cs"/>
              </a:rPr>
              <a:t>Touchpoints Document was reviewed by our Advisory Board Members at two separate teleconference meetings.  Our Advisory Board includes many of the people interviewed as well as an additional Medical Oncologist from Fred Hutch’s CAR T program.</a:t>
            </a:r>
            <a:endParaRPr lang="en-US" sz="1800" dirty="0">
              <a:effectLst/>
              <a:latin typeface="Times New Roman" panose="02020603050405020304" pitchFamily="18" charset="0"/>
              <a:ea typeface="MS PGothic" panose="020B0600070205080204" pitchFamily="34" charset="-128"/>
            </a:endParaRPr>
          </a:p>
          <a:p>
            <a:pPr marL="0" marR="0">
              <a:spcBef>
                <a:spcPts val="0"/>
              </a:spcBef>
              <a:spcAft>
                <a:spcPts val="0"/>
              </a:spcAft>
            </a:pPr>
            <a:r>
              <a:rPr lang="en-US" sz="1800" dirty="0">
                <a:effectLst/>
                <a:latin typeface="Book Antiqua" panose="02040602050305030304" pitchFamily="18" charset="0"/>
                <a:ea typeface="MS PGothic" panose="020B0600070205080204" pitchFamily="34" charset="-128"/>
              </a:rPr>
              <a:t> </a:t>
            </a:r>
            <a:endParaRPr lang="en-US" sz="1800" dirty="0">
              <a:effectLst/>
              <a:latin typeface="Times New Roman" panose="02020603050405020304" pitchFamily="18" charset="0"/>
              <a:ea typeface="MS PGothic" panose="020B0600070205080204" pitchFamily="34" charset="-128"/>
            </a:endParaRPr>
          </a:p>
          <a:p>
            <a:pPr marL="0" marR="0">
              <a:spcBef>
                <a:spcPts val="0"/>
              </a:spcBef>
              <a:spcAft>
                <a:spcPts val="0"/>
              </a:spcAft>
            </a:pPr>
            <a:r>
              <a:rPr lang="en-US" sz="1800" dirty="0">
                <a:effectLst/>
                <a:latin typeface="Book Antiqua" panose="02040602050305030304" pitchFamily="18" charset="0"/>
                <a:ea typeface="MS PGothic" panose="020B0600070205080204" pitchFamily="34" charset="-128"/>
              </a:rPr>
              <a:t>The Needs Assessment analysis and Touchpoints document was completed in July 2019 and has been a critical guiding point in the development of the </a:t>
            </a:r>
            <a:r>
              <a:rPr lang="en-US" sz="1800" i="1" dirty="0">
                <a:effectLst/>
                <a:latin typeface="Book Antiqua" panose="02040602050305030304" pitchFamily="18" charset="0"/>
                <a:ea typeface="MS PGothic" panose="020B0600070205080204" pitchFamily="34" charset="-128"/>
              </a:rPr>
              <a:t>FSAC: CAR T Patient/Caregiver Guide (Spotlight Book)</a:t>
            </a:r>
            <a:r>
              <a:rPr lang="en-US" sz="1800" dirty="0">
                <a:effectLst/>
                <a:latin typeface="Book Antiqua" panose="02040602050305030304" pitchFamily="18" charset="0"/>
                <a:ea typeface="MS PGothic" panose="020B0600070205080204" pitchFamily="34" charset="-128"/>
              </a:rPr>
              <a:t>. </a:t>
            </a:r>
            <a:endParaRPr lang="en-US" sz="1800" dirty="0">
              <a:effectLst/>
              <a:latin typeface="Times New Roman" panose="02020603050405020304" pitchFamily="18" charset="0"/>
              <a:ea typeface="MS PGothic"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099276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Book Antiqua" panose="02040602050305030304" pitchFamily="18" charset="0"/>
                <a:ea typeface="MS PGothic" panose="020B0600070205080204" pitchFamily="34" charset="-128"/>
              </a:rPr>
              <a:t>After receiving IRB approval, CSC conducted needs assessment interviews with members of multi-disciplinary CAR T teams from University of Pennsylvania, University of Rochester, Massachusetts General Hospital Cancer Center, Rutgers Cancer Institute of New Jersey, and Fox Chase Cancer Center at Temple University Hospital.</a:t>
            </a:r>
          </a:p>
          <a:p>
            <a:pPr marL="0" marR="0">
              <a:spcBef>
                <a:spcPts val="0"/>
              </a:spcBef>
              <a:spcAft>
                <a:spcPts val="0"/>
              </a:spcAft>
            </a:pPr>
            <a:endParaRPr lang="en-US" sz="1800" dirty="0">
              <a:effectLst/>
              <a:latin typeface="Book Antiqua" panose="02040602050305030304" pitchFamily="18" charset="0"/>
              <a:ea typeface="MS PGothic" panose="020B0600070205080204" pitchFamily="34" charset="-128"/>
            </a:endParaRPr>
          </a:p>
          <a:p>
            <a:pPr marL="0" marR="0">
              <a:spcBef>
                <a:spcPts val="0"/>
              </a:spcBef>
              <a:spcAft>
                <a:spcPts val="0"/>
              </a:spcAft>
            </a:pPr>
            <a:r>
              <a:rPr lang="en-US" sz="1800" dirty="0">
                <a:effectLst/>
                <a:latin typeface="Book Antiqua" panose="02040602050305030304" pitchFamily="18" charset="0"/>
                <a:ea typeface="MS PGothic" panose="020B0600070205080204" pitchFamily="34" charset="-128"/>
              </a:rPr>
              <a:t> In addition, we have also interviewed 3 CAR T cell therapy survivors and 3 caregivers.  Based on the interviews and discussions with the advisory board, CSC has an analysis and a detailed “Touchpoints” document that specifies each potential stop on the CAR T cell therapy process as well as patient and caregivers’ needs for education and support.</a:t>
            </a:r>
            <a:endParaRPr lang="en-US" sz="1800" dirty="0">
              <a:effectLst/>
              <a:latin typeface="Times New Roman" panose="02020603050405020304" pitchFamily="18" charset="0"/>
              <a:ea typeface="MS PGothic" panose="020B0600070205080204" pitchFamily="34" charset="-128"/>
            </a:endParaRPr>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121058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Because CAR-T treatment is highly specialized, medical teams (including social workers) tend to be highly engaged and anticipate patient needs before they occur.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 CAR-T becomes more widely available, more educational resources can remove the burden from treatment teams who currently have to explain the treatment and logistic concerns many times over.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There is a lack of resources that are desired by patients and caregivers.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Calibri (body)"/>
                <a:cs typeface="+mn-cs"/>
              </a:rPr>
              <a:t>Our findings indicate that there is a lack of resources that are desired by patients and caregivers. These include: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i="0" u="none" strike="noStrike" kern="1200" cap="none" spc="0" normalizeH="0" baseline="0" noProof="0" dirty="0">
              <a:ln>
                <a:noFill/>
              </a:ln>
              <a:solidFill>
                <a:prstClr val="black"/>
              </a:solidFill>
              <a:effectLst/>
              <a:uLnTx/>
              <a:uFillTx/>
              <a:latin typeface="Calibri (body)"/>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Calibri (body)"/>
                <a:cs typeface="+mn-cs"/>
              </a:rPr>
              <a:t>Educational materials and videos that explain the treatment at each step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i="0" u="none" strike="noStrike" kern="1200" cap="none" spc="0" normalizeH="0" baseline="0" noProof="0" dirty="0">
              <a:ln>
                <a:noFill/>
              </a:ln>
              <a:solidFill>
                <a:prstClr val="black"/>
              </a:solidFill>
              <a:effectLst/>
              <a:uLnTx/>
              <a:uFillTx/>
              <a:latin typeface="Calibri (body)"/>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Calibri (body)"/>
                <a:cs typeface="+mn-cs"/>
              </a:rPr>
              <a:t>Documents/videos that describe side effects and give clear instructions for caregivers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i="0" u="none" strike="noStrike" kern="1200" cap="none" spc="0" normalizeH="0" baseline="0" noProof="0" dirty="0">
              <a:ln>
                <a:noFill/>
              </a:ln>
              <a:solidFill>
                <a:prstClr val="black"/>
              </a:solidFill>
              <a:effectLst/>
              <a:uLnTx/>
              <a:uFillTx/>
              <a:latin typeface="Calibri (body)"/>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Calibri (body)"/>
                <a:cs typeface="+mn-cs"/>
              </a:rPr>
              <a:t>Documents/videos that explain the timeline of treatment from apheresis through post-infusion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i="0" u="none" strike="noStrike" kern="1200" cap="none" spc="0" normalizeH="0" baseline="0" noProof="0" dirty="0">
              <a:ln>
                <a:noFill/>
              </a:ln>
              <a:solidFill>
                <a:prstClr val="black"/>
              </a:solidFill>
              <a:effectLst/>
              <a:uLnTx/>
              <a:uFillTx/>
              <a:latin typeface="Calibri (body)"/>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Calibri (body)"/>
                <a:cs typeface="+mn-cs"/>
              </a:rPr>
              <a:t>Videos or online resources that share success stories, this can alleviate some of the anxiety around the efficacy of treatment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including patients surviving even when having severe CRS or severe </a:t>
            </a:r>
            <a:r>
              <a:rPr lang="en-US" sz="1200" kern="1200" dirty="0" err="1">
                <a:solidFill>
                  <a:schemeClr val="tx1"/>
                </a:solidFill>
                <a:latin typeface="+mn-lt"/>
                <a:ea typeface="+mn-ea"/>
                <a:cs typeface="+mn-cs"/>
              </a:rPr>
              <a:t>nuerotoxicities</a:t>
            </a:r>
            <a:r>
              <a:rPr lang="en-US" sz="1200" kern="1200" dirty="0">
                <a:solidFill>
                  <a:schemeClr val="tx1"/>
                </a:solidFill>
                <a:latin typeface="+mn-lt"/>
                <a:ea typeface="+mn-ea"/>
                <a:cs typeface="+mn-cs"/>
              </a:rPr>
              <a:t> AND patients where CAR T worked even though they DIDN'T have side effects because patients &amp; caregivers have anxiety about both extremes</a:t>
            </a:r>
            <a:endParaRPr kumimoji="0" lang="en-US" sz="1200" i="0" u="none" strike="noStrike" kern="1200" cap="none" spc="0" normalizeH="0" baseline="0" noProof="0" dirty="0">
              <a:ln>
                <a:noFill/>
              </a:ln>
              <a:solidFill>
                <a:prstClr val="black"/>
              </a:solidFill>
              <a:effectLst/>
              <a:uLnTx/>
              <a:uFillTx/>
              <a:latin typeface="Calibri (body)"/>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399301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918067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Caregivers feel that there is a dearth of resources available for them, despite the time commitment that is required for their loved ones to go through CAR-T treatment.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Caregivers who experienced loved ones going through CAR T were shocked by the severity of these acute symptoms, they need better resources so they can be prepared.</a:t>
            </a:r>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332049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CSC’s needs assessment indicate that for both patients and providers, treatment-related side effects are top of mind.  This underscores the importance of developing turnkey education, resources, and tools to help patients and caregivers understand and manage CAR T-related side effects.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Needs assessments results are currently informing the development of a comprehensive CAR T patient educational program. Once the materials are developed, CSC will reach out to all current CAR T institutions to give them the opportunity to promote and distribute these vital resources to their CAR T patients and caregivers.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600"/>
              </a:spcBef>
              <a:spcAft>
                <a:spcPts val="0"/>
              </a:spcAft>
              <a:buFont typeface="+mj-lt"/>
              <a:buNone/>
            </a:pPr>
            <a:endParaRPr lang="en-US" sz="1200" dirty="0">
              <a:solidFill>
                <a:srgbClr val="56301B"/>
              </a:solidFill>
              <a:latin typeface="Arial" panose="020B0604020202020204" pitchFamily="34" charset="0"/>
              <a:ea typeface="Calibri" panose="020F0502020204030204" pitchFamily="34" charset="0"/>
              <a:cs typeface="Arial" panose="020B0604020202020204" pitchFamily="34" charset="0"/>
            </a:endParaRPr>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25801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1800" dirty="0">
                <a:effectLst/>
                <a:latin typeface="Book Antiqua" panose="02040602050305030304" pitchFamily="18" charset="0"/>
                <a:ea typeface="MS PGothic" panose="020B0600070205080204" pitchFamily="34" charset="-128"/>
              </a:rPr>
              <a:t>As a result of the needs assessment, CSC has drafted a patient/caregiver guide that includes integrated Patient/Provider discussion tools and planning worksheets. Once reviewed by our advisory board, it will be printed, posted online, and offered to CAR T institutions for their patients. </a:t>
            </a:r>
            <a:r>
              <a:rPr lang="en-US" sz="1800" dirty="0">
                <a:solidFill>
                  <a:srgbClr val="FF0000"/>
                </a:solidFill>
                <a:effectLst/>
                <a:latin typeface="Calibri" panose="020F0502020204030204" pitchFamily="34" charset="0"/>
                <a:ea typeface="MS PGothic" panose="020B0600070205080204" pitchFamily="34" charset="-128"/>
              </a:rPr>
              <a:t>We </a:t>
            </a:r>
            <a:r>
              <a:rPr lang="en-US" sz="1800" dirty="0">
                <a:solidFill>
                  <a:srgbClr val="FF0000"/>
                </a:solidFill>
                <a:effectLst/>
                <a:latin typeface="Calibri" panose="020F0502020204030204" pitchFamily="34" charset="0"/>
                <a:ea typeface="Times New Roman" panose="02020603050405020304" pitchFamily="18" charset="0"/>
              </a:rPr>
              <a:t>will offer it at no charge for patients &amp; caregivers and to CAR T centers with some charges if they want to “white label” them so that they look like their institution produced them.</a:t>
            </a:r>
            <a:endParaRPr lang="en-US" sz="1800" dirty="0">
              <a:effectLst/>
              <a:latin typeface="Times New Roman" panose="02020603050405020304" pitchFamily="18" charset="0"/>
              <a:ea typeface="MS PGothic" panose="020B0600070205080204" pitchFamily="34" charset="-128"/>
            </a:endParaRP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Once the materials are developed, CSC will reach out to all current CAR T institutions to give them the opportunity to promote and distribute these vital resources to their CAR T patients and caregivers.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600"/>
              </a:spcBef>
              <a:spcAft>
                <a:spcPts val="0"/>
              </a:spcAft>
              <a:buFont typeface="+mj-lt"/>
              <a:buNone/>
            </a:pPr>
            <a:endParaRPr lang="en-US" sz="1200" dirty="0">
              <a:solidFill>
                <a:srgbClr val="56301B"/>
              </a:solidFill>
              <a:latin typeface="Arial" panose="020B0604020202020204" pitchFamily="34" charset="0"/>
              <a:ea typeface="Calibri" panose="020F0502020204030204" pitchFamily="34" charset="0"/>
              <a:cs typeface="Arial" panose="020B0604020202020204" pitchFamily="34" charset="0"/>
            </a:endParaRPr>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547477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79332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9300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82337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536491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90" marR="0" lvl="0" indent="-17339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largest, professionally led nonprofit network of cancer support worldwide</a:t>
            </a:r>
          </a:p>
          <a:p>
            <a:pPr marL="173390" marR="0" lvl="0" indent="-17339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deliver essential services including support groups, educational workshops, exercise, art and nutrition classes, and social activities for the entire family </a:t>
            </a:r>
          </a:p>
          <a:p>
            <a:pPr marL="173390" marR="0" lvl="0" indent="-17339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66666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Book Antiqua" panose="02040602050305030304" pitchFamily="18" charset="0"/>
                <a:ea typeface="Times New Roman" panose="02020603050405020304" pitchFamily="18" charset="0"/>
                <a:cs typeface="Calibri" panose="020F0502020204030204" pitchFamily="34" charset="0"/>
              </a:rPr>
              <a:t>landmark cancer education series, providing evidence-based medical and psychosocial information for patients with cancer and their loved ones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Book Antiqua" panose="02040602050305030304" pitchFamily="18" charset="0"/>
                <a:ea typeface="Times New Roman" panose="02020603050405020304" pitchFamily="18" charset="0"/>
                <a:cs typeface="Calibri" panose="020F0502020204030204" pitchFamily="34" charset="0"/>
              </a:rPr>
              <a:t>variety of delivery mechanisms (including print publications, online and interactive education, in-person programs, and radio shows)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Book Antiqua" panose="02040602050305030304" pitchFamily="18" charset="0"/>
                <a:ea typeface="Times New Roman" panose="02020603050405020304" pitchFamily="18" charset="0"/>
                <a:cs typeface="Calibri" panose="020F0502020204030204" pitchFamily="34" charset="0"/>
              </a:rPr>
              <a:t>To date, CSC has reached hundreds of thousands of people whose lives have been touched by cancer</a:t>
            </a:r>
            <a:endParaRPr lang="en-US" dirty="0"/>
          </a:p>
          <a:p>
            <a:endParaRPr lang="en-US"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1159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CAR T cell therapy is an novel therapy in which the patient’s T cells are removed, programmed with a CAR antigen, and reinfused into the patient’s blood steam. It is a treatment that has shown to be effective in clinical trials for multiple cancer types, such as ALL, large B-cell lymphomas, and mantle cell lymphomas. Also being tested in other blood cancers and tumor types. </a:t>
            </a:r>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523082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Challenges of CAR T:</a:t>
            </a:r>
          </a:p>
          <a:p>
            <a:pPr marL="285750" marR="0" indent="-285750">
              <a:spcBef>
                <a:spcPts val="0"/>
              </a:spcBef>
              <a:spcAft>
                <a:spcPts val="0"/>
              </a:spcAft>
              <a:buFontTx/>
              <a:buChar char="-"/>
            </a:pPr>
            <a:r>
              <a:rPr lang="en-US"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New treatment, few centers that offer CAR T. must travel a considerable distance for this treatment</a:t>
            </a:r>
          </a:p>
          <a:p>
            <a:pPr marL="285750" marR="0" lvl="0" indent="-285750" algn="l" defTabSz="914400" rtl="0" eaLnBrk="0" fontAlgn="base" latinLnBrk="0" hangingPunct="0">
              <a:lnSpc>
                <a:spcPct val="100000"/>
              </a:lnSpc>
              <a:spcBef>
                <a:spcPts val="0"/>
              </a:spcBef>
              <a:spcAft>
                <a:spcPts val="0"/>
              </a:spcAft>
              <a:buClrTx/>
              <a:buSzTx/>
              <a:buFontTx/>
              <a:buChar char="-"/>
              <a:tabLst/>
              <a:defRPr/>
            </a:pPr>
            <a:r>
              <a:rPr lang="en-US" sz="1200" kern="1200" dirty="0">
                <a:solidFill>
                  <a:schemeClr val="tx1"/>
                </a:solidFill>
                <a:latin typeface="+mn-lt"/>
                <a:ea typeface="+mn-ea"/>
                <a:cs typeface="+mn-cs"/>
              </a:rPr>
              <a:t>a complex therapy, with many steps leading up to the actual infusion of CAR T cells</a:t>
            </a:r>
            <a:endParaRPr lang="en-US"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endParaRPr>
          </a:p>
          <a:p>
            <a:pPr marL="285750" marR="0" lvl="0" indent="-285750" algn="l" defTabSz="914400" rtl="0" eaLnBrk="0" fontAlgn="base" latinLnBrk="0" hangingPunct="0">
              <a:lnSpc>
                <a:spcPct val="100000"/>
              </a:lnSpc>
              <a:spcBef>
                <a:spcPts val="0"/>
              </a:spcBef>
              <a:spcAft>
                <a:spcPts val="0"/>
              </a:spcAft>
              <a:buClrTx/>
              <a:buSzTx/>
              <a:buFontTx/>
              <a:buChar char="-"/>
              <a:tabLst/>
              <a:defRPr/>
            </a:pPr>
            <a:r>
              <a:rPr lang="en-US"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Distress and anxiety are often high for patients on CAR T cell therapy, as this may be considered a “last chance” option to treat their cancer. </a:t>
            </a:r>
          </a:p>
          <a:p>
            <a:pPr marL="285750" marR="0" lvl="0" indent="-285750" algn="l" defTabSz="914400" rtl="0" eaLnBrk="0" fontAlgn="base" latinLnBrk="0" hangingPunct="0">
              <a:lnSpc>
                <a:spcPct val="100000"/>
              </a:lnSpc>
              <a:spcBef>
                <a:spcPts val="0"/>
              </a:spcBef>
              <a:spcAft>
                <a:spcPts val="0"/>
              </a:spcAft>
              <a:buClrTx/>
              <a:buSzTx/>
              <a:buFontTx/>
              <a:buChar char="-"/>
              <a:tabLst/>
              <a:defRPr/>
            </a:pPr>
            <a:r>
              <a:rPr lang="en-US"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patients have relapsed or not responded to previous cancer treatments and are often quite ill. </a:t>
            </a:r>
            <a:r>
              <a:rPr lang="en-US" sz="1200" kern="1200" dirty="0">
                <a:solidFill>
                  <a:schemeClr val="tx1"/>
                </a:solidFill>
                <a:latin typeface="+mn-lt"/>
                <a:ea typeface="+mn-ea"/>
                <a:cs typeface="+mn-cs"/>
              </a:rPr>
              <a:t>a lot of financial toxicity, fatigue, short- &amp; long-term effects, &amp; can be fairly medically fragile.  The caregivers also come having already experienced a great deal of caregiver fatigue from previous treatments (often including multiple stem cell transplants, which also require the same kind of 24/7 caregiver support for multiple weeks)</a:t>
            </a:r>
            <a:endParaRPr lang="en-US"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endParaRPr>
          </a:p>
          <a:p>
            <a:pPr marL="285750" marR="0" indent="-285750">
              <a:spcBef>
                <a:spcPts val="0"/>
              </a:spcBef>
              <a:spcAft>
                <a:spcPts val="0"/>
              </a:spcAft>
              <a:buFontTx/>
              <a:buChar char="-"/>
            </a:pPr>
            <a:r>
              <a:rPr lang="en-US"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CAR T cell therapy side effects can be severe: neurotoxicity and cytokine release syndrome (CRS). CRS can cause a myriad of problems, ranging from fever and fatigue to life-threatening breathing issues and low blood pressure. CAR T cell therapy side effects may be acute and, so far, are understood to be short-term. </a:t>
            </a:r>
          </a:p>
          <a:p>
            <a:pPr marL="285750" marR="0" lvl="0" indent="-285750" algn="l" defTabSz="914400" rtl="0" eaLnBrk="0" fontAlgn="base" latinLnBrk="0" hangingPunct="0">
              <a:lnSpc>
                <a:spcPct val="100000"/>
              </a:lnSpc>
              <a:spcBef>
                <a:spcPts val="0"/>
              </a:spcBef>
              <a:spcAft>
                <a:spcPts val="0"/>
              </a:spcAft>
              <a:buClrTx/>
              <a:buSzTx/>
              <a:buFontTx/>
              <a:buChar char="-"/>
              <a:tabLst/>
              <a:defRPr/>
            </a:pPr>
            <a:r>
              <a:rPr lang="en-US" sz="1200" kern="1200" dirty="0">
                <a:solidFill>
                  <a:schemeClr val="tx1"/>
                </a:solidFill>
                <a:latin typeface="+mn-lt"/>
                <a:ea typeface="+mn-ea"/>
                <a:cs typeface="+mn-cs"/>
              </a:rPr>
              <a:t>Unlike most other cancer drug therapies (and similar to stem cell transplant), this is not a therapy given in a repeating cycle.  So what patients "learn" about how to cope at the previous step, doesn't necessarily help them cope at the next step of this multi-step process</a:t>
            </a:r>
            <a:endParaRPr lang="en-US"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endParaRPr>
          </a:p>
          <a:p>
            <a:pPr marL="285750" marR="0" indent="-285750">
              <a:spcBef>
                <a:spcPts val="0"/>
              </a:spcBef>
              <a:spcAft>
                <a:spcPts val="0"/>
              </a:spcAft>
              <a:buFontTx/>
              <a:buChar char="-"/>
            </a:pPr>
            <a:r>
              <a:rPr lang="en-US"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It is important for patients and their loved ones to fully understand the steps of the CAR T cell therapy process, risks associated with the therapy, and potential out-of-pocket treatment costs, as well as travel expenses and potential workdays lost for themselves and caregivers. This allows patients and caregivers to be active members of their health care team and to enter treatment and survivorship with realistic expectations.  </a:t>
            </a:r>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897077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To date, CSC’s FSAC program offers a comprehensive set of educational materials that help explain CAR T cell therapy to patients and caregivers.</a:t>
            </a:r>
          </a:p>
          <a:p>
            <a:pPr marL="0" marR="0">
              <a:spcBef>
                <a:spcPts val="0"/>
              </a:spcBef>
              <a:spcAft>
                <a:spcPts val="0"/>
              </a:spcAft>
            </a:pPr>
            <a:endParaRPr lang="en-US"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endParaRPr>
          </a:p>
          <a:p>
            <a:pPr marL="0" marR="0">
              <a:spcBef>
                <a:spcPts val="0"/>
              </a:spcBef>
              <a:spcAft>
                <a:spcPts val="0"/>
              </a:spcAft>
            </a:pPr>
            <a:r>
              <a:rPr lang="en-US"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Frankly Speaking About Cancer®: CAR T Cell Immunotherapy booklet</a:t>
            </a:r>
          </a:p>
          <a:p>
            <a:pPr marL="0" marR="0">
              <a:spcBef>
                <a:spcPts val="0"/>
              </a:spcBef>
              <a:spcAft>
                <a:spcPts val="0"/>
              </a:spcAft>
            </a:pPr>
            <a:r>
              <a:rPr lang="en-US"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8-page booklet gives an overview of the science and experience behind CAR T cell therapy. helps explain CAR T cell therapy to an audience of patients and caregivers who may be wholly unfamiliar with the treatment. </a:t>
            </a:r>
          </a:p>
          <a:p>
            <a:pPr marL="0" marR="0">
              <a:spcBef>
                <a:spcPts val="0"/>
              </a:spcBef>
              <a:spcAft>
                <a:spcPts val="0"/>
              </a:spcAft>
            </a:pPr>
            <a:r>
              <a:rPr lang="en-US"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a:t>
            </a:r>
          </a:p>
          <a:p>
            <a:pPr marL="0" marR="0">
              <a:spcBef>
                <a:spcPts val="0"/>
              </a:spcBef>
              <a:spcAft>
                <a:spcPts val="0"/>
              </a:spcAft>
            </a:pPr>
            <a:r>
              <a:rPr lang="en-US"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Frankly Speaking About Cancer®: A Quick Guide to CAR T Cell Therapy eLearning </a:t>
            </a:r>
          </a:p>
          <a:p>
            <a:pPr marL="0" marR="0">
              <a:spcBef>
                <a:spcPts val="0"/>
              </a:spcBef>
              <a:spcAft>
                <a:spcPts val="0"/>
              </a:spcAft>
            </a:pPr>
            <a:r>
              <a:rPr lang="en-US"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eLearning quick guides use animation, illustrations, voice-overs, videos, and photographs of actual patients and caregivers to discuss the information from the CAR T Cell Immunotherapy booklet. The 20-minute quick guide is available on YouTube and CSC’s website.</a:t>
            </a:r>
            <a:endParaRPr lang="en-US" sz="1800"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491849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31245F-82E9-489A-A5F2-4A4FBB4025F5}" type="datetimeFigureOut">
              <a:rPr lang="en-US" smtClean="0"/>
              <a:t>9/21/2020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536937"/>
            <a:ext cx="2133600" cy="365125"/>
          </a:xfrm>
          <a:prstGeom prst="rect">
            <a:avLst/>
          </a:prstGeom>
        </p:spPr>
        <p:txBody>
          <a:bodyPr/>
          <a:lstStyle/>
          <a:p>
            <a:fld id="{7974053C-2F14-4A06-A4FA-B0BF413C6FEC}" type="slidenum">
              <a:rPr lang="en-US" smtClean="0"/>
              <a:t>‹#›</a:t>
            </a:fld>
            <a:endParaRPr lang="en-US"/>
          </a:p>
        </p:txBody>
      </p:sp>
    </p:spTree>
    <p:extLst>
      <p:ext uri="{BB962C8B-B14F-4D97-AF65-F5344CB8AC3E}">
        <p14:creationId xmlns:p14="http://schemas.microsoft.com/office/powerpoint/2010/main" val="331117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31245F-82E9-489A-A5F2-4A4FBB4025F5}" type="datetimeFigureOut">
              <a:rPr lang="en-US" smtClean="0"/>
              <a:t>9/21/2020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536937"/>
            <a:ext cx="2133600" cy="365125"/>
          </a:xfrm>
          <a:prstGeom prst="rect">
            <a:avLst/>
          </a:prstGeom>
        </p:spPr>
        <p:txBody>
          <a:bodyPr/>
          <a:lstStyle/>
          <a:p>
            <a:fld id="{7974053C-2F14-4A06-A4FA-B0BF413C6FEC}" type="slidenum">
              <a:rPr lang="en-US" smtClean="0"/>
              <a:t>‹#›</a:t>
            </a:fld>
            <a:endParaRPr lang="en-US"/>
          </a:p>
        </p:txBody>
      </p:sp>
    </p:spTree>
    <p:extLst>
      <p:ext uri="{BB962C8B-B14F-4D97-AF65-F5344CB8AC3E}">
        <p14:creationId xmlns:p14="http://schemas.microsoft.com/office/powerpoint/2010/main" val="119769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31245F-82E9-489A-A5F2-4A4FBB4025F5}" type="datetimeFigureOut">
              <a:rPr lang="en-US" smtClean="0"/>
              <a:t>9/21/2020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536937"/>
            <a:ext cx="2133600" cy="365125"/>
          </a:xfrm>
          <a:prstGeom prst="rect">
            <a:avLst/>
          </a:prstGeom>
        </p:spPr>
        <p:txBody>
          <a:bodyPr/>
          <a:lstStyle/>
          <a:p>
            <a:fld id="{7974053C-2F14-4A06-A4FA-B0BF413C6FEC}" type="slidenum">
              <a:rPr lang="en-US" smtClean="0"/>
              <a:t>‹#›</a:t>
            </a:fld>
            <a:endParaRPr lang="en-US"/>
          </a:p>
        </p:txBody>
      </p:sp>
    </p:spTree>
    <p:extLst>
      <p:ext uri="{BB962C8B-B14F-4D97-AF65-F5344CB8AC3E}">
        <p14:creationId xmlns:p14="http://schemas.microsoft.com/office/powerpoint/2010/main" val="3731332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631245F-82E9-489A-A5F2-4A4FBB4025F5}" type="datetimeFigureOut">
              <a:rPr lang="en-US" smtClean="0"/>
              <a:t>9/21/2020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536937"/>
            <a:ext cx="2133600" cy="365125"/>
          </a:xfrm>
          <a:prstGeom prst="rect">
            <a:avLst/>
          </a:prstGeom>
        </p:spPr>
        <p:txBody>
          <a:bodyPr/>
          <a:lstStyle/>
          <a:p>
            <a:fld id="{7974053C-2F14-4A06-A4FA-B0BF413C6FEC}" type="slidenum">
              <a:rPr lang="en-US" smtClean="0"/>
              <a:t>‹#›</a:t>
            </a:fld>
            <a:endParaRPr lang="en-US"/>
          </a:p>
        </p:txBody>
      </p:sp>
    </p:spTree>
    <p:extLst>
      <p:ext uri="{BB962C8B-B14F-4D97-AF65-F5344CB8AC3E}">
        <p14:creationId xmlns:p14="http://schemas.microsoft.com/office/powerpoint/2010/main" val="3405674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38FA9C8-C3DC-4AFA-8827-4A5EE0126A43}" type="datetimeFigureOut">
              <a:rPr lang="en-US" smtClean="0"/>
              <a:t>9/21/2020</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4A911C-6E27-4D01-9DC8-D5F27518D3C8}" type="slidenum">
              <a:rPr lang="en-US" smtClean="0"/>
              <a:t>‹#›</a:t>
            </a:fld>
            <a:endParaRPr lang="en-US"/>
          </a:p>
        </p:txBody>
      </p:sp>
    </p:spTree>
    <p:extLst>
      <p:ext uri="{BB962C8B-B14F-4D97-AF65-F5344CB8AC3E}">
        <p14:creationId xmlns:p14="http://schemas.microsoft.com/office/powerpoint/2010/main" val="9547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38FA9C8-C3DC-4AFA-8827-4A5EE0126A43}" type="datetimeFigureOut">
              <a:rPr lang="en-US" smtClean="0"/>
              <a:t>9/21/2020</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4A911C-6E27-4D01-9DC8-D5F27518D3C8}" type="slidenum">
              <a:rPr lang="en-US" smtClean="0"/>
              <a:t>‹#›</a:t>
            </a:fld>
            <a:endParaRPr lang="en-US"/>
          </a:p>
        </p:txBody>
      </p:sp>
    </p:spTree>
    <p:extLst>
      <p:ext uri="{BB962C8B-B14F-4D97-AF65-F5344CB8AC3E}">
        <p14:creationId xmlns:p14="http://schemas.microsoft.com/office/powerpoint/2010/main" val="945097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38FA9C8-C3DC-4AFA-8827-4A5EE0126A43}" type="datetimeFigureOut">
              <a:rPr lang="en-US" smtClean="0"/>
              <a:t>9/21/2020</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4A911C-6E27-4D01-9DC8-D5F27518D3C8}" type="slidenum">
              <a:rPr lang="en-US" smtClean="0"/>
              <a:t>‹#›</a:t>
            </a:fld>
            <a:endParaRPr lang="en-US"/>
          </a:p>
        </p:txBody>
      </p:sp>
    </p:spTree>
    <p:extLst>
      <p:ext uri="{BB962C8B-B14F-4D97-AF65-F5344CB8AC3E}">
        <p14:creationId xmlns:p14="http://schemas.microsoft.com/office/powerpoint/2010/main" val="1468291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238FA9C8-C3DC-4AFA-8827-4A5EE0126A43}" type="datetimeFigureOut">
              <a:rPr lang="en-US" smtClean="0"/>
              <a:t>9/21/2020</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4A911C-6E27-4D01-9DC8-D5F27518D3C8}" type="slidenum">
              <a:rPr lang="en-US" smtClean="0"/>
              <a:t>‹#›</a:t>
            </a:fld>
            <a:endParaRPr lang="en-US"/>
          </a:p>
        </p:txBody>
      </p:sp>
    </p:spTree>
    <p:extLst>
      <p:ext uri="{BB962C8B-B14F-4D97-AF65-F5344CB8AC3E}">
        <p14:creationId xmlns:p14="http://schemas.microsoft.com/office/powerpoint/2010/main" val="775110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238FA9C8-C3DC-4AFA-8827-4A5EE0126A43}" type="datetimeFigureOut">
              <a:rPr lang="en-US" smtClean="0"/>
              <a:t>9/21/2020</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64A911C-6E27-4D01-9DC8-D5F27518D3C8}" type="slidenum">
              <a:rPr lang="en-US" smtClean="0"/>
              <a:t>‹#›</a:t>
            </a:fld>
            <a:endParaRPr lang="en-US"/>
          </a:p>
        </p:txBody>
      </p:sp>
    </p:spTree>
    <p:extLst>
      <p:ext uri="{BB962C8B-B14F-4D97-AF65-F5344CB8AC3E}">
        <p14:creationId xmlns:p14="http://schemas.microsoft.com/office/powerpoint/2010/main" val="3477270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238FA9C8-C3DC-4AFA-8827-4A5EE0126A43}" type="datetimeFigureOut">
              <a:rPr lang="en-US" smtClean="0"/>
              <a:t>9/21/2020</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64A911C-6E27-4D01-9DC8-D5F27518D3C8}" type="slidenum">
              <a:rPr lang="en-US" smtClean="0"/>
              <a:t>‹#›</a:t>
            </a:fld>
            <a:endParaRPr lang="en-US"/>
          </a:p>
        </p:txBody>
      </p:sp>
    </p:spTree>
    <p:extLst>
      <p:ext uri="{BB962C8B-B14F-4D97-AF65-F5344CB8AC3E}">
        <p14:creationId xmlns:p14="http://schemas.microsoft.com/office/powerpoint/2010/main" val="2065399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238FA9C8-C3DC-4AFA-8827-4A5EE0126A43}" type="datetimeFigureOut">
              <a:rPr lang="en-US" smtClean="0"/>
              <a:t>9/21/2020</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4A911C-6E27-4D01-9DC8-D5F27518D3C8}" type="slidenum">
              <a:rPr lang="en-US" smtClean="0"/>
              <a:t>‹#›</a:t>
            </a:fld>
            <a:endParaRPr lang="en-US"/>
          </a:p>
        </p:txBody>
      </p:sp>
    </p:spTree>
    <p:extLst>
      <p:ext uri="{BB962C8B-B14F-4D97-AF65-F5344CB8AC3E}">
        <p14:creationId xmlns:p14="http://schemas.microsoft.com/office/powerpoint/2010/main" val="412053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31245F-82E9-489A-A5F2-4A4FBB4025F5}" type="datetimeFigureOut">
              <a:rPr lang="en-US" smtClean="0"/>
              <a:t>9/21/2020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536937"/>
            <a:ext cx="2133600" cy="365125"/>
          </a:xfrm>
          <a:prstGeom prst="rect">
            <a:avLst/>
          </a:prstGeom>
        </p:spPr>
        <p:txBody>
          <a:bodyPr/>
          <a:lstStyle/>
          <a:p>
            <a:fld id="{7974053C-2F14-4A06-A4FA-B0BF413C6FEC}" type="slidenum">
              <a:rPr lang="en-US" smtClean="0"/>
              <a:t>‹#›</a:t>
            </a:fld>
            <a:endParaRPr lang="en-US"/>
          </a:p>
        </p:txBody>
      </p:sp>
    </p:spTree>
    <p:extLst>
      <p:ext uri="{BB962C8B-B14F-4D97-AF65-F5344CB8AC3E}">
        <p14:creationId xmlns:p14="http://schemas.microsoft.com/office/powerpoint/2010/main" val="1698302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238FA9C8-C3DC-4AFA-8827-4A5EE0126A43}" type="datetimeFigureOut">
              <a:rPr lang="en-US" smtClean="0"/>
              <a:t>9/21/2020</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4A911C-6E27-4D01-9DC8-D5F27518D3C8}" type="slidenum">
              <a:rPr lang="en-US" smtClean="0"/>
              <a:t>‹#›</a:t>
            </a:fld>
            <a:endParaRPr lang="en-US"/>
          </a:p>
        </p:txBody>
      </p:sp>
    </p:spTree>
    <p:extLst>
      <p:ext uri="{BB962C8B-B14F-4D97-AF65-F5344CB8AC3E}">
        <p14:creationId xmlns:p14="http://schemas.microsoft.com/office/powerpoint/2010/main" val="2610257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238FA9C8-C3DC-4AFA-8827-4A5EE0126A43}" type="datetimeFigureOut">
              <a:rPr lang="en-US" smtClean="0"/>
              <a:t>9/21/2020</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4A911C-6E27-4D01-9DC8-D5F27518D3C8}" type="slidenum">
              <a:rPr lang="en-US" smtClean="0"/>
              <a:t>‹#›</a:t>
            </a:fld>
            <a:endParaRPr lang="en-US"/>
          </a:p>
        </p:txBody>
      </p:sp>
    </p:spTree>
    <p:extLst>
      <p:ext uri="{BB962C8B-B14F-4D97-AF65-F5344CB8AC3E}">
        <p14:creationId xmlns:p14="http://schemas.microsoft.com/office/powerpoint/2010/main" val="1310433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38FA9C8-C3DC-4AFA-8827-4A5EE0126A43}" type="datetimeFigureOut">
              <a:rPr lang="en-US" smtClean="0"/>
              <a:t>9/21/2020</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4A911C-6E27-4D01-9DC8-D5F27518D3C8}" type="slidenum">
              <a:rPr lang="en-US" smtClean="0"/>
              <a:t>‹#›</a:t>
            </a:fld>
            <a:endParaRPr lang="en-US"/>
          </a:p>
        </p:txBody>
      </p:sp>
    </p:spTree>
    <p:extLst>
      <p:ext uri="{BB962C8B-B14F-4D97-AF65-F5344CB8AC3E}">
        <p14:creationId xmlns:p14="http://schemas.microsoft.com/office/powerpoint/2010/main" val="4002147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38FA9C8-C3DC-4AFA-8827-4A5EE0126A43}" type="datetimeFigureOut">
              <a:rPr lang="en-US" smtClean="0"/>
              <a:t>9/21/2020</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4A911C-6E27-4D01-9DC8-D5F27518D3C8}" type="slidenum">
              <a:rPr lang="en-US" smtClean="0"/>
              <a:t>‹#›</a:t>
            </a:fld>
            <a:endParaRPr lang="en-US"/>
          </a:p>
        </p:txBody>
      </p:sp>
    </p:spTree>
    <p:extLst>
      <p:ext uri="{BB962C8B-B14F-4D97-AF65-F5344CB8AC3E}">
        <p14:creationId xmlns:p14="http://schemas.microsoft.com/office/powerpoint/2010/main" val="2182239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69F806-ADFF-44B1-B643-730FBBF9D1B8}"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60373-D36B-4859-9C18-FA5CC60369CB}" type="slidenum">
              <a:rPr lang="en-US" smtClean="0"/>
              <a:t>‹#›</a:t>
            </a:fld>
            <a:endParaRPr lang="en-US"/>
          </a:p>
        </p:txBody>
      </p:sp>
    </p:spTree>
    <p:extLst>
      <p:ext uri="{BB962C8B-B14F-4D97-AF65-F5344CB8AC3E}">
        <p14:creationId xmlns:p14="http://schemas.microsoft.com/office/powerpoint/2010/main" val="630868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69F806-ADFF-44B1-B643-730FBBF9D1B8}"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60373-D36B-4859-9C18-FA5CC60369CB}" type="slidenum">
              <a:rPr lang="en-US" smtClean="0"/>
              <a:t>‹#›</a:t>
            </a:fld>
            <a:endParaRPr lang="en-US"/>
          </a:p>
        </p:txBody>
      </p:sp>
    </p:spTree>
    <p:extLst>
      <p:ext uri="{BB962C8B-B14F-4D97-AF65-F5344CB8AC3E}">
        <p14:creationId xmlns:p14="http://schemas.microsoft.com/office/powerpoint/2010/main" val="1142174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69F806-ADFF-44B1-B643-730FBBF9D1B8}"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60373-D36B-4859-9C18-FA5CC60369CB}" type="slidenum">
              <a:rPr lang="en-US" smtClean="0"/>
              <a:t>‹#›</a:t>
            </a:fld>
            <a:endParaRPr lang="en-US"/>
          </a:p>
        </p:txBody>
      </p:sp>
    </p:spTree>
    <p:extLst>
      <p:ext uri="{BB962C8B-B14F-4D97-AF65-F5344CB8AC3E}">
        <p14:creationId xmlns:p14="http://schemas.microsoft.com/office/powerpoint/2010/main" val="2869457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69F806-ADFF-44B1-B643-730FBBF9D1B8}"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60373-D36B-4859-9C18-FA5CC60369CB}" type="slidenum">
              <a:rPr lang="en-US" smtClean="0"/>
              <a:t>‹#›</a:t>
            </a:fld>
            <a:endParaRPr lang="en-US"/>
          </a:p>
        </p:txBody>
      </p:sp>
    </p:spTree>
    <p:extLst>
      <p:ext uri="{BB962C8B-B14F-4D97-AF65-F5344CB8AC3E}">
        <p14:creationId xmlns:p14="http://schemas.microsoft.com/office/powerpoint/2010/main" val="2096311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69F806-ADFF-44B1-B643-730FBBF9D1B8}" type="datetimeFigureOut">
              <a:rPr lang="en-US" smtClean="0"/>
              <a:t>9/21/2020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460373-D36B-4859-9C18-FA5CC60369CB}" type="slidenum">
              <a:rPr lang="en-US" smtClean="0"/>
              <a:t>‹#›</a:t>
            </a:fld>
            <a:endParaRPr lang="en-US"/>
          </a:p>
        </p:txBody>
      </p:sp>
    </p:spTree>
    <p:extLst>
      <p:ext uri="{BB962C8B-B14F-4D97-AF65-F5344CB8AC3E}">
        <p14:creationId xmlns:p14="http://schemas.microsoft.com/office/powerpoint/2010/main" val="3472386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69F806-ADFF-44B1-B643-730FBBF9D1B8}" type="datetimeFigureOut">
              <a:rPr lang="en-US" smtClean="0"/>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460373-D36B-4859-9C18-FA5CC60369CB}" type="slidenum">
              <a:rPr lang="en-US" smtClean="0"/>
              <a:t>‹#›</a:t>
            </a:fld>
            <a:endParaRPr lang="en-US"/>
          </a:p>
        </p:txBody>
      </p:sp>
    </p:spTree>
    <p:extLst>
      <p:ext uri="{BB962C8B-B14F-4D97-AF65-F5344CB8AC3E}">
        <p14:creationId xmlns:p14="http://schemas.microsoft.com/office/powerpoint/2010/main" val="176329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31245F-82E9-489A-A5F2-4A4FBB4025F5}" type="datetimeFigureOut">
              <a:rPr lang="en-US" smtClean="0"/>
              <a:t>9/21/2020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536937"/>
            <a:ext cx="2133600" cy="365125"/>
          </a:xfrm>
          <a:prstGeom prst="rect">
            <a:avLst/>
          </a:prstGeom>
        </p:spPr>
        <p:txBody>
          <a:bodyPr/>
          <a:lstStyle/>
          <a:p>
            <a:fld id="{7974053C-2F14-4A06-A4FA-B0BF413C6FEC}" type="slidenum">
              <a:rPr lang="en-US" smtClean="0"/>
              <a:t>‹#›</a:t>
            </a:fld>
            <a:endParaRPr lang="en-US"/>
          </a:p>
        </p:txBody>
      </p:sp>
    </p:spTree>
    <p:extLst>
      <p:ext uri="{BB962C8B-B14F-4D97-AF65-F5344CB8AC3E}">
        <p14:creationId xmlns:p14="http://schemas.microsoft.com/office/powerpoint/2010/main" val="808935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9F806-ADFF-44B1-B643-730FBBF9D1B8}" type="datetimeFigureOut">
              <a:rPr lang="en-US" smtClean="0"/>
              <a:t>9/21/2020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460373-D36B-4859-9C18-FA5CC60369CB}" type="slidenum">
              <a:rPr lang="en-US" smtClean="0"/>
              <a:t>‹#›</a:t>
            </a:fld>
            <a:endParaRPr lang="en-US"/>
          </a:p>
        </p:txBody>
      </p:sp>
    </p:spTree>
    <p:extLst>
      <p:ext uri="{BB962C8B-B14F-4D97-AF65-F5344CB8AC3E}">
        <p14:creationId xmlns:p14="http://schemas.microsoft.com/office/powerpoint/2010/main" val="4108116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69F806-ADFF-44B1-B643-730FBBF9D1B8}"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60373-D36B-4859-9C18-FA5CC60369CB}" type="slidenum">
              <a:rPr lang="en-US" smtClean="0"/>
              <a:t>‹#›</a:t>
            </a:fld>
            <a:endParaRPr lang="en-US"/>
          </a:p>
        </p:txBody>
      </p:sp>
    </p:spTree>
    <p:extLst>
      <p:ext uri="{BB962C8B-B14F-4D97-AF65-F5344CB8AC3E}">
        <p14:creationId xmlns:p14="http://schemas.microsoft.com/office/powerpoint/2010/main" val="2128659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69F806-ADFF-44B1-B643-730FBBF9D1B8}"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60373-D36B-4859-9C18-FA5CC60369CB}" type="slidenum">
              <a:rPr lang="en-US" smtClean="0"/>
              <a:t>‹#›</a:t>
            </a:fld>
            <a:endParaRPr lang="en-US"/>
          </a:p>
        </p:txBody>
      </p:sp>
    </p:spTree>
    <p:extLst>
      <p:ext uri="{BB962C8B-B14F-4D97-AF65-F5344CB8AC3E}">
        <p14:creationId xmlns:p14="http://schemas.microsoft.com/office/powerpoint/2010/main" val="1553340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69F806-ADFF-44B1-B643-730FBBF9D1B8}"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60373-D36B-4859-9C18-FA5CC60369CB}" type="slidenum">
              <a:rPr lang="en-US" smtClean="0"/>
              <a:t>‹#›</a:t>
            </a:fld>
            <a:endParaRPr lang="en-US"/>
          </a:p>
        </p:txBody>
      </p:sp>
    </p:spTree>
    <p:extLst>
      <p:ext uri="{BB962C8B-B14F-4D97-AF65-F5344CB8AC3E}">
        <p14:creationId xmlns:p14="http://schemas.microsoft.com/office/powerpoint/2010/main" val="1653677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69F806-ADFF-44B1-B643-730FBBF9D1B8}"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60373-D36B-4859-9C18-FA5CC60369CB}" type="slidenum">
              <a:rPr lang="en-US" smtClean="0"/>
              <a:t>‹#›</a:t>
            </a:fld>
            <a:endParaRPr lang="en-US"/>
          </a:p>
        </p:txBody>
      </p:sp>
    </p:spTree>
    <p:extLst>
      <p:ext uri="{BB962C8B-B14F-4D97-AF65-F5344CB8AC3E}">
        <p14:creationId xmlns:p14="http://schemas.microsoft.com/office/powerpoint/2010/main" val="172091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31245F-82E9-489A-A5F2-4A4FBB4025F5}" type="datetimeFigureOut">
              <a:rPr lang="en-US" smtClean="0"/>
              <a:t>9/21/2020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536937"/>
            <a:ext cx="2133600" cy="365125"/>
          </a:xfrm>
          <a:prstGeom prst="rect">
            <a:avLst/>
          </a:prstGeom>
        </p:spPr>
        <p:txBody>
          <a:bodyPr/>
          <a:lstStyle/>
          <a:p>
            <a:fld id="{7974053C-2F14-4A06-A4FA-B0BF413C6FEC}" type="slidenum">
              <a:rPr lang="en-US" smtClean="0"/>
              <a:t>‹#›</a:t>
            </a:fld>
            <a:endParaRPr lang="en-US"/>
          </a:p>
        </p:txBody>
      </p:sp>
    </p:spTree>
    <p:extLst>
      <p:ext uri="{BB962C8B-B14F-4D97-AF65-F5344CB8AC3E}">
        <p14:creationId xmlns:p14="http://schemas.microsoft.com/office/powerpoint/2010/main" val="56441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31245F-82E9-489A-A5F2-4A4FBB4025F5}" type="datetimeFigureOut">
              <a:rPr lang="en-US" smtClean="0"/>
              <a:t>9/21/2020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536937"/>
            <a:ext cx="2133600" cy="365125"/>
          </a:xfrm>
          <a:prstGeom prst="rect">
            <a:avLst/>
          </a:prstGeom>
        </p:spPr>
        <p:txBody>
          <a:bodyPr/>
          <a:lstStyle/>
          <a:p>
            <a:fld id="{7974053C-2F14-4A06-A4FA-B0BF413C6FEC}" type="slidenum">
              <a:rPr lang="en-US" smtClean="0"/>
              <a:t>‹#›</a:t>
            </a:fld>
            <a:endParaRPr lang="en-US"/>
          </a:p>
        </p:txBody>
      </p:sp>
    </p:spTree>
    <p:extLst>
      <p:ext uri="{BB962C8B-B14F-4D97-AF65-F5344CB8AC3E}">
        <p14:creationId xmlns:p14="http://schemas.microsoft.com/office/powerpoint/2010/main" val="292979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631245F-82E9-489A-A5F2-4A4FBB4025F5}" type="datetimeFigureOut">
              <a:rPr lang="en-US" smtClean="0"/>
              <a:t>9/21/2020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536937"/>
            <a:ext cx="2133600" cy="365125"/>
          </a:xfrm>
          <a:prstGeom prst="rect">
            <a:avLst/>
          </a:prstGeom>
        </p:spPr>
        <p:txBody>
          <a:bodyPr/>
          <a:lstStyle/>
          <a:p>
            <a:fld id="{7974053C-2F14-4A06-A4FA-B0BF413C6FEC}" type="slidenum">
              <a:rPr lang="en-US" smtClean="0"/>
              <a:t>‹#›</a:t>
            </a:fld>
            <a:endParaRPr lang="en-US"/>
          </a:p>
        </p:txBody>
      </p:sp>
    </p:spTree>
    <p:extLst>
      <p:ext uri="{BB962C8B-B14F-4D97-AF65-F5344CB8AC3E}">
        <p14:creationId xmlns:p14="http://schemas.microsoft.com/office/powerpoint/2010/main" val="397938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63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31245F-82E9-489A-A5F2-4A4FBB4025F5}" type="datetimeFigureOut">
              <a:rPr lang="en-US" smtClean="0"/>
              <a:t>9/21/2020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536937"/>
            <a:ext cx="2133600" cy="365125"/>
          </a:xfrm>
          <a:prstGeom prst="rect">
            <a:avLst/>
          </a:prstGeom>
        </p:spPr>
        <p:txBody>
          <a:bodyPr/>
          <a:lstStyle/>
          <a:p>
            <a:fld id="{7974053C-2F14-4A06-A4FA-B0BF413C6FEC}" type="slidenum">
              <a:rPr lang="en-US" smtClean="0"/>
              <a:t>‹#›</a:t>
            </a:fld>
            <a:endParaRPr lang="en-US"/>
          </a:p>
        </p:txBody>
      </p:sp>
    </p:spTree>
    <p:extLst>
      <p:ext uri="{BB962C8B-B14F-4D97-AF65-F5344CB8AC3E}">
        <p14:creationId xmlns:p14="http://schemas.microsoft.com/office/powerpoint/2010/main" val="118871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31245F-82E9-489A-A5F2-4A4FBB4025F5}" type="datetimeFigureOut">
              <a:rPr lang="en-US" smtClean="0"/>
              <a:t>9/21/2020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536937"/>
            <a:ext cx="2133600" cy="365125"/>
          </a:xfrm>
          <a:prstGeom prst="rect">
            <a:avLst/>
          </a:prstGeom>
        </p:spPr>
        <p:txBody>
          <a:bodyPr/>
          <a:lstStyle/>
          <a:p>
            <a:fld id="{7974053C-2F14-4A06-A4FA-B0BF413C6FEC}" type="slidenum">
              <a:rPr lang="en-US" smtClean="0"/>
              <a:t>‹#›</a:t>
            </a:fld>
            <a:endParaRPr lang="en-US"/>
          </a:p>
        </p:txBody>
      </p:sp>
    </p:spTree>
    <p:extLst>
      <p:ext uri="{BB962C8B-B14F-4D97-AF65-F5344CB8AC3E}">
        <p14:creationId xmlns:p14="http://schemas.microsoft.com/office/powerpoint/2010/main" val="2995307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304800" y="6581001"/>
            <a:ext cx="2057400" cy="276999"/>
          </a:xfrm>
          <a:prstGeom prst="rect">
            <a:avLst/>
          </a:prstGeom>
        </p:spPr>
        <p:txBody>
          <a:bodyPr wrap="square">
            <a:spAutoFit/>
          </a:bodyPr>
          <a:lstStyle/>
          <a:p>
            <a:r>
              <a:rPr lang="en-US" sz="1200" dirty="0">
                <a:solidFill>
                  <a:schemeClr val="bg1"/>
                </a:solidFill>
                <a:latin typeface="+mn-lt"/>
              </a:rPr>
              <a:t>CancerSupportCommunity.org</a:t>
            </a:r>
          </a:p>
        </p:txBody>
      </p:sp>
      <p:sp>
        <p:nvSpPr>
          <p:cNvPr id="13" name="Rectangle 12"/>
          <p:cNvSpPr/>
          <p:nvPr userDrawn="1"/>
        </p:nvSpPr>
        <p:spPr>
          <a:xfrm flipV="1">
            <a:off x="0" y="6464761"/>
            <a:ext cx="9144000" cy="3932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781800" y="6492563"/>
            <a:ext cx="2057400" cy="276999"/>
          </a:xfrm>
          <a:prstGeom prst="rect">
            <a:avLst/>
          </a:prstGeom>
        </p:spPr>
        <p:txBody>
          <a:bodyPr wrap="square">
            <a:spAutoFit/>
          </a:bodyPr>
          <a:lstStyle/>
          <a:p>
            <a:pPr algn="r"/>
            <a:fld id="{CF3A5074-FBC5-4308-8C30-6F9A3189B40B}" type="slidenum">
              <a:rPr lang="en-US" sz="1200" smtClean="0">
                <a:solidFill>
                  <a:schemeClr val="bg1"/>
                </a:solidFill>
                <a:latin typeface="+mn-lt"/>
              </a:rPr>
              <a:t>‹#›</a:t>
            </a:fld>
            <a:endParaRPr lang="en-US" sz="1200" dirty="0">
              <a:solidFill>
                <a:schemeClr val="bg1"/>
              </a:solidFill>
              <a:latin typeface="+mn-lt"/>
            </a:endParaRPr>
          </a:p>
        </p:txBody>
      </p:sp>
      <p:sp>
        <p:nvSpPr>
          <p:cNvPr id="15" name="Rectangle 14"/>
          <p:cNvSpPr/>
          <p:nvPr userDrawn="1"/>
        </p:nvSpPr>
        <p:spPr>
          <a:xfrm>
            <a:off x="304799" y="6492563"/>
            <a:ext cx="2057400" cy="276999"/>
          </a:xfrm>
          <a:prstGeom prst="rect">
            <a:avLst/>
          </a:prstGeom>
        </p:spPr>
        <p:txBody>
          <a:bodyPr wrap="square">
            <a:spAutoFit/>
          </a:bodyPr>
          <a:lstStyle/>
          <a:p>
            <a:r>
              <a:rPr lang="en-US" sz="1200" dirty="0">
                <a:solidFill>
                  <a:schemeClr val="bg1"/>
                </a:solidFill>
                <a:latin typeface="+mn-lt"/>
              </a:rPr>
              <a:t>CancerSupportCommunity.org</a:t>
            </a:r>
          </a:p>
        </p:txBody>
      </p:sp>
    </p:spTree>
    <p:extLst>
      <p:ext uri="{BB962C8B-B14F-4D97-AF65-F5344CB8AC3E}">
        <p14:creationId xmlns:p14="http://schemas.microsoft.com/office/powerpoint/2010/main" val="51506621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flipV="1">
            <a:off x="1" y="6553199"/>
            <a:ext cx="9144000" cy="3932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553200" y="6588621"/>
            <a:ext cx="2057400" cy="365125"/>
          </a:xfrm>
          <a:prstGeom prst="rect">
            <a:avLst/>
          </a:prstGeom>
        </p:spPr>
        <p:txBody>
          <a:bodyPr vert="horz" lIns="91440" tIns="45720" rIns="91440" bIns="45720" rtlCol="0" anchor="ctr"/>
          <a:lstStyle>
            <a:lvl1pPr algn="r">
              <a:defRPr sz="1200">
                <a:solidFill>
                  <a:schemeClr val="bg1"/>
                </a:solidFill>
              </a:defRPr>
            </a:lvl1pPr>
          </a:lstStyle>
          <a:p>
            <a:fld id="{B64A911C-6E27-4D01-9DC8-D5F27518D3C8}" type="slidenum">
              <a:rPr lang="en-US" smtClean="0"/>
              <a:pPr/>
              <a:t>‹#›</a:t>
            </a:fld>
            <a:endParaRPr lang="en-US" dirty="0"/>
          </a:p>
        </p:txBody>
      </p:sp>
      <p:sp>
        <p:nvSpPr>
          <p:cNvPr id="9" name="Rectangle 8"/>
          <p:cNvSpPr/>
          <p:nvPr userDrawn="1"/>
        </p:nvSpPr>
        <p:spPr>
          <a:xfrm>
            <a:off x="304800" y="6581001"/>
            <a:ext cx="2057400" cy="276999"/>
          </a:xfrm>
          <a:prstGeom prst="rect">
            <a:avLst/>
          </a:prstGeom>
        </p:spPr>
        <p:txBody>
          <a:bodyPr wrap="square">
            <a:spAutoFit/>
          </a:bodyPr>
          <a:lstStyle/>
          <a:p>
            <a:r>
              <a:rPr lang="en-US" sz="1200" dirty="0">
                <a:solidFill>
                  <a:schemeClr val="bg1"/>
                </a:solidFill>
                <a:latin typeface="+mn-lt"/>
              </a:rPr>
              <a:t>CancerSupportCommunity.org</a:t>
            </a:r>
          </a:p>
        </p:txBody>
      </p:sp>
    </p:spTree>
    <p:extLst>
      <p:ext uri="{BB962C8B-B14F-4D97-AF65-F5344CB8AC3E}">
        <p14:creationId xmlns:p14="http://schemas.microsoft.com/office/powerpoint/2010/main" val="2381522534"/>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9F806-ADFF-44B1-B643-730FBBF9D1B8}" type="datetimeFigureOut">
              <a:rPr lang="en-US" smtClean="0"/>
              <a:t>9/21/2020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60373-D36B-4859-9C18-FA5CC60369CB}" type="slidenum">
              <a:rPr lang="en-US" smtClean="0"/>
              <a:t>‹#›</a:t>
            </a:fld>
            <a:endParaRPr lang="en-US"/>
          </a:p>
        </p:txBody>
      </p:sp>
    </p:spTree>
    <p:extLst>
      <p:ext uri="{BB962C8B-B14F-4D97-AF65-F5344CB8AC3E}">
        <p14:creationId xmlns:p14="http://schemas.microsoft.com/office/powerpoint/2010/main" val="204591042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swales@cancersupportcommunity.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1" y="6553199"/>
            <a:ext cx="9144000" cy="3932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TextBox 3"/>
          <p:cNvSpPr txBox="1">
            <a:spLocks noChangeArrowheads="1"/>
          </p:cNvSpPr>
          <p:nvPr/>
        </p:nvSpPr>
        <p:spPr bwMode="auto">
          <a:xfrm>
            <a:off x="0" y="6477000"/>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600" b="1" dirty="0">
                <a:solidFill>
                  <a:schemeClr val="bg1"/>
                </a:solidFill>
                <a:latin typeface="+mj-lt"/>
              </a:rPr>
              <a:t>Uniting The Wellness Community and Gilda’s Club Worldwide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2000"/>
            <a:ext cx="8522028" cy="4343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137"/>
            <a:ext cx="8229600" cy="1143000"/>
          </a:xfrm>
        </p:spPr>
        <p:txBody>
          <a:bodyPr/>
          <a:lstStyle/>
          <a:p>
            <a:r>
              <a:rPr lang="en-US" sz="4000" dirty="0"/>
              <a:t>CAR T Needs Assessment</a:t>
            </a:r>
          </a:p>
        </p:txBody>
      </p:sp>
      <p:sp>
        <p:nvSpPr>
          <p:cNvPr id="9" name="Content Placeholder 2">
            <a:extLst>
              <a:ext uri="{FF2B5EF4-FFF2-40B4-BE49-F238E27FC236}">
                <a16:creationId xmlns:a16="http://schemas.microsoft.com/office/drawing/2014/main" id="{B898165C-3505-441E-B63C-665F80BE461C}"/>
              </a:ext>
            </a:extLst>
          </p:cNvPr>
          <p:cNvSpPr txBox="1">
            <a:spLocks/>
          </p:cNvSpPr>
          <p:nvPr/>
        </p:nvSpPr>
        <p:spPr>
          <a:xfrm>
            <a:off x="457200" y="1447800"/>
            <a:ext cx="8458200"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spcBef>
                <a:spcPct val="0"/>
              </a:spcBef>
              <a:spcAft>
                <a:spcPct val="0"/>
              </a:spcAft>
            </a:pPr>
            <a:r>
              <a:rPr lang="en-US" sz="2200" dirty="0">
                <a:cs typeface="Arial" charset="0"/>
              </a:rPr>
              <a:t>Developing an in-depth education guide for patients (and their caregivers) being screened for and undergoing CAR T cell therapy</a:t>
            </a:r>
          </a:p>
          <a:p>
            <a:pPr fontAlgn="base">
              <a:spcBef>
                <a:spcPct val="0"/>
              </a:spcBef>
              <a:spcAft>
                <a:spcPct val="0"/>
              </a:spcAft>
            </a:pPr>
            <a:endParaRPr lang="en-US" sz="2200" dirty="0">
              <a:cs typeface="Arial" charset="0"/>
            </a:endParaRPr>
          </a:p>
          <a:p>
            <a:pPr>
              <a:spcBef>
                <a:spcPct val="0"/>
              </a:spcBef>
            </a:pPr>
            <a:r>
              <a:rPr lang="en-US" sz="2200" dirty="0">
                <a:cs typeface="Arial" charset="0"/>
              </a:rPr>
              <a:t>CSC conducted a series of qualitative needs assessments with patients, caregivers, and health care providers at cancer centers administering the therapy</a:t>
            </a:r>
          </a:p>
          <a:p>
            <a:pPr>
              <a:spcBef>
                <a:spcPct val="0"/>
              </a:spcBef>
            </a:pPr>
            <a:endParaRPr lang="en-US" sz="2200" dirty="0">
              <a:cs typeface="Arial" charset="0"/>
            </a:endParaRPr>
          </a:p>
          <a:p>
            <a:pPr>
              <a:spcBef>
                <a:spcPct val="0"/>
              </a:spcBef>
            </a:pPr>
            <a:r>
              <a:rPr lang="en-US" sz="2200" dirty="0">
                <a:cs typeface="Arial" charset="0"/>
              </a:rPr>
              <a:t>Goal: To inform the development of educational materials for patients and caregivers undergoing CAR T therapy, CSC investigated health care provider, patient, and caregiver perceptions of needs</a:t>
            </a:r>
          </a:p>
        </p:txBody>
      </p:sp>
    </p:spTree>
    <p:extLst>
      <p:ext uri="{BB962C8B-B14F-4D97-AF65-F5344CB8AC3E}">
        <p14:creationId xmlns:p14="http://schemas.microsoft.com/office/powerpoint/2010/main" val="324636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Methods</a:t>
            </a:r>
          </a:p>
        </p:txBody>
      </p:sp>
      <p:sp>
        <p:nvSpPr>
          <p:cNvPr id="3" name="Content Placeholder 2"/>
          <p:cNvSpPr>
            <a:spLocks noGrp="1"/>
          </p:cNvSpPr>
          <p:nvPr>
            <p:ph idx="1"/>
          </p:nvPr>
        </p:nvSpPr>
        <p:spPr>
          <a:xfrm>
            <a:off x="457200" y="1371600"/>
            <a:ext cx="8458200" cy="5410200"/>
          </a:xfrm>
        </p:spPr>
        <p:txBody>
          <a:bodyPr/>
          <a:lstStyle/>
          <a:p>
            <a:pPr lvl="0" fontAlgn="base">
              <a:spcBef>
                <a:spcPct val="0"/>
              </a:spcBef>
              <a:spcAft>
                <a:spcPct val="0"/>
              </a:spcAft>
            </a:pPr>
            <a:r>
              <a:rPr lang="en-US" sz="2200" dirty="0">
                <a:cs typeface="Arial" charset="0"/>
              </a:rPr>
              <a:t>2 in-person and virtual focus groups (90 minutes each)</a:t>
            </a:r>
          </a:p>
          <a:p>
            <a:pPr lvl="1" fontAlgn="base">
              <a:spcBef>
                <a:spcPct val="0"/>
              </a:spcBef>
              <a:spcAft>
                <a:spcPct val="0"/>
              </a:spcAft>
            </a:pPr>
            <a:r>
              <a:rPr lang="en-US" sz="1800" dirty="0">
                <a:cs typeface="Arial" charset="0"/>
              </a:rPr>
              <a:t>1 via Zoom</a:t>
            </a:r>
          </a:p>
          <a:p>
            <a:pPr lvl="1" fontAlgn="base">
              <a:spcBef>
                <a:spcPct val="0"/>
              </a:spcBef>
              <a:spcAft>
                <a:spcPct val="0"/>
              </a:spcAft>
            </a:pPr>
            <a:r>
              <a:rPr lang="en-US" sz="1800" dirty="0">
                <a:cs typeface="Arial" charset="0"/>
              </a:rPr>
              <a:t>1 in-person</a:t>
            </a:r>
          </a:p>
          <a:p>
            <a:pPr lvl="0" fontAlgn="base">
              <a:spcBef>
                <a:spcPct val="0"/>
              </a:spcBef>
              <a:spcAft>
                <a:spcPct val="0"/>
              </a:spcAft>
            </a:pPr>
            <a:r>
              <a:rPr lang="en-US" sz="2200" dirty="0">
                <a:cs typeface="Arial" charset="0"/>
              </a:rPr>
              <a:t>9 telephone interviews with patients, caregivers, and health care providers (1 hour each)</a:t>
            </a:r>
          </a:p>
          <a:p>
            <a:pPr lvl="0" fontAlgn="base">
              <a:spcBef>
                <a:spcPct val="0"/>
              </a:spcBef>
              <a:spcAft>
                <a:spcPct val="0"/>
              </a:spcAft>
            </a:pPr>
            <a:r>
              <a:rPr lang="en-US" sz="2200" dirty="0">
                <a:cs typeface="Arial" charset="0"/>
              </a:rPr>
              <a:t>Touchpoints document</a:t>
            </a:r>
          </a:p>
          <a:p>
            <a:pPr lvl="0" fontAlgn="base">
              <a:spcBef>
                <a:spcPct val="0"/>
              </a:spcBef>
              <a:spcAft>
                <a:spcPct val="0"/>
              </a:spcAft>
            </a:pPr>
            <a:endParaRPr lang="en-US" sz="2200" dirty="0">
              <a:cs typeface="Arial" charset="0"/>
            </a:endParaRPr>
          </a:p>
          <a:p>
            <a:pPr lvl="0" fontAlgn="base">
              <a:spcBef>
                <a:spcPct val="0"/>
              </a:spcBef>
              <a:spcAft>
                <a:spcPct val="0"/>
              </a:spcAft>
            </a:pPr>
            <a:r>
              <a:rPr lang="en-US" sz="2200" dirty="0">
                <a:cs typeface="Arial" charset="0"/>
              </a:rPr>
              <a:t>Questions were designed to identify:</a:t>
            </a:r>
          </a:p>
          <a:p>
            <a:pPr lvl="1" fontAlgn="base">
              <a:spcBef>
                <a:spcPct val="0"/>
              </a:spcBef>
              <a:spcAft>
                <a:spcPct val="0"/>
              </a:spcAft>
            </a:pPr>
            <a:r>
              <a:rPr lang="en-US" sz="1800" dirty="0">
                <a:cs typeface="Arial" charset="0"/>
              </a:rPr>
              <a:t>Educational needs</a:t>
            </a:r>
          </a:p>
          <a:p>
            <a:pPr lvl="1" fontAlgn="base">
              <a:spcBef>
                <a:spcPct val="0"/>
              </a:spcBef>
              <a:spcAft>
                <a:spcPct val="0"/>
              </a:spcAft>
            </a:pPr>
            <a:r>
              <a:rPr lang="en-US" sz="1800" dirty="0">
                <a:cs typeface="Arial" charset="0"/>
              </a:rPr>
              <a:t>Support needs</a:t>
            </a:r>
          </a:p>
          <a:p>
            <a:pPr lvl="1" fontAlgn="base">
              <a:spcBef>
                <a:spcPct val="0"/>
              </a:spcBef>
              <a:spcAft>
                <a:spcPct val="0"/>
              </a:spcAft>
            </a:pPr>
            <a:r>
              <a:rPr lang="en-US" sz="1800" dirty="0">
                <a:cs typeface="Arial" charset="0"/>
              </a:rPr>
              <a:t>Logistical needs</a:t>
            </a:r>
          </a:p>
          <a:p>
            <a:pPr lvl="1" fontAlgn="base">
              <a:spcBef>
                <a:spcPct val="0"/>
              </a:spcBef>
              <a:spcAft>
                <a:spcPct val="0"/>
              </a:spcAft>
            </a:pPr>
            <a:r>
              <a:rPr lang="en-US" sz="1800" dirty="0">
                <a:cs typeface="Arial" charset="0"/>
              </a:rPr>
              <a:t>Resources that would be most useful to those facing CAR T therapy </a:t>
            </a:r>
          </a:p>
          <a:p>
            <a:pPr lvl="1" fontAlgn="base">
              <a:spcBef>
                <a:spcPct val="0"/>
              </a:spcBef>
              <a:spcAft>
                <a:spcPct val="0"/>
              </a:spcAft>
            </a:pPr>
            <a:r>
              <a:rPr lang="en-US" sz="1800" dirty="0">
                <a:cs typeface="Arial" charset="0"/>
              </a:rPr>
              <a:t>Communication gaps</a:t>
            </a:r>
          </a:p>
          <a:p>
            <a:pPr lvl="1" fontAlgn="base">
              <a:spcBef>
                <a:spcPct val="0"/>
              </a:spcBef>
              <a:spcAft>
                <a:spcPct val="0"/>
              </a:spcAft>
            </a:pPr>
            <a:r>
              <a:rPr lang="en-US" sz="1800" dirty="0">
                <a:cs typeface="Arial" charset="0"/>
              </a:rPr>
              <a:t>Generic timetable for CAR T Therapy provision</a:t>
            </a:r>
            <a:endParaRPr lang="en-US" sz="1800" dirty="0"/>
          </a:p>
        </p:txBody>
      </p:sp>
    </p:spTree>
    <p:extLst>
      <p:ext uri="{BB962C8B-B14F-4D97-AF65-F5344CB8AC3E}">
        <p14:creationId xmlns:p14="http://schemas.microsoft.com/office/powerpoint/2010/main" val="303303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Characteristics of the Sample </a:t>
            </a:r>
          </a:p>
        </p:txBody>
      </p:sp>
      <p:sp>
        <p:nvSpPr>
          <p:cNvPr id="3" name="Content Placeholder 2"/>
          <p:cNvSpPr>
            <a:spLocks noGrp="1"/>
          </p:cNvSpPr>
          <p:nvPr>
            <p:ph idx="1"/>
          </p:nvPr>
        </p:nvSpPr>
        <p:spPr>
          <a:xfrm>
            <a:off x="457200" y="1219200"/>
            <a:ext cx="8458200" cy="5410200"/>
          </a:xfrm>
        </p:spPr>
        <p:txBody>
          <a:bodyPr/>
          <a:lstStyle/>
          <a:p>
            <a:pPr lvl="0" fontAlgn="base">
              <a:spcBef>
                <a:spcPts val="1200"/>
              </a:spcBef>
              <a:spcAft>
                <a:spcPts val="1200"/>
              </a:spcAft>
            </a:pPr>
            <a:r>
              <a:rPr lang="en-US" sz="2200" dirty="0">
                <a:cs typeface="Arial" charset="0"/>
              </a:rPr>
              <a:t>4 patients who received CAR T cell therapy</a:t>
            </a:r>
          </a:p>
          <a:p>
            <a:pPr lvl="0" fontAlgn="base">
              <a:spcBef>
                <a:spcPts val="1200"/>
              </a:spcBef>
              <a:spcAft>
                <a:spcPts val="1200"/>
              </a:spcAft>
            </a:pPr>
            <a:r>
              <a:rPr lang="en-US" sz="2200" dirty="0">
                <a:cs typeface="Arial" charset="0"/>
              </a:rPr>
              <a:t>3 caregivers</a:t>
            </a:r>
          </a:p>
          <a:p>
            <a:pPr lvl="0" fontAlgn="base">
              <a:spcBef>
                <a:spcPts val="1200"/>
              </a:spcBef>
              <a:spcAft>
                <a:spcPts val="1200"/>
              </a:spcAft>
            </a:pPr>
            <a:r>
              <a:rPr lang="en-US" sz="2200" dirty="0">
                <a:cs typeface="Arial" charset="0"/>
              </a:rPr>
              <a:t>4 medical oncologists </a:t>
            </a:r>
          </a:p>
          <a:p>
            <a:pPr lvl="0" fontAlgn="base">
              <a:spcBef>
                <a:spcPts val="1200"/>
              </a:spcBef>
              <a:spcAft>
                <a:spcPts val="1200"/>
              </a:spcAft>
            </a:pPr>
            <a:r>
              <a:rPr lang="en-US" sz="2200" dirty="0">
                <a:cs typeface="Arial" charset="0"/>
              </a:rPr>
              <a:t>3 nurses</a:t>
            </a:r>
          </a:p>
          <a:p>
            <a:pPr lvl="0" fontAlgn="base">
              <a:spcBef>
                <a:spcPts val="1200"/>
              </a:spcBef>
              <a:spcAft>
                <a:spcPts val="1200"/>
              </a:spcAft>
            </a:pPr>
            <a:r>
              <a:rPr lang="en-US" sz="2200" dirty="0">
                <a:cs typeface="Arial" charset="0"/>
              </a:rPr>
              <a:t>1 director of nursing</a:t>
            </a:r>
          </a:p>
          <a:p>
            <a:pPr lvl="0" fontAlgn="base">
              <a:spcBef>
                <a:spcPts val="1200"/>
              </a:spcBef>
              <a:spcAft>
                <a:spcPts val="1200"/>
              </a:spcAft>
            </a:pPr>
            <a:r>
              <a:rPr lang="en-US" sz="2200" dirty="0">
                <a:cs typeface="Arial" charset="0"/>
              </a:rPr>
              <a:t>1 social worker</a:t>
            </a:r>
          </a:p>
          <a:p>
            <a:pPr lvl="0" fontAlgn="base">
              <a:spcBef>
                <a:spcPts val="1200"/>
              </a:spcBef>
              <a:spcAft>
                <a:spcPts val="1200"/>
              </a:spcAft>
            </a:pPr>
            <a:r>
              <a:rPr lang="en-US" sz="2200" dirty="0">
                <a:cs typeface="Arial" charset="0"/>
              </a:rPr>
              <a:t>1 patient coordinator/navigator</a:t>
            </a:r>
          </a:p>
        </p:txBody>
      </p:sp>
    </p:spTree>
    <p:extLst>
      <p:ext uri="{BB962C8B-B14F-4D97-AF65-F5344CB8AC3E}">
        <p14:creationId xmlns:p14="http://schemas.microsoft.com/office/powerpoint/2010/main" val="65239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01A5-F89D-4013-BD32-ECEAB4E378A5}"/>
              </a:ext>
            </a:extLst>
          </p:cNvPr>
          <p:cNvSpPr>
            <a:spLocks noGrp="1"/>
          </p:cNvSpPr>
          <p:nvPr>
            <p:ph type="title"/>
          </p:nvPr>
        </p:nvSpPr>
        <p:spPr/>
        <p:txBody>
          <a:bodyPr>
            <a:normAutofit/>
          </a:bodyPr>
          <a:lstStyle/>
          <a:p>
            <a:pPr algn="ctr"/>
            <a:r>
              <a:rPr lang="en-US" sz="4000" dirty="0">
                <a:latin typeface="+mn-lt"/>
              </a:rPr>
              <a:t>General Unmet Educational Needs</a:t>
            </a:r>
          </a:p>
        </p:txBody>
      </p:sp>
      <p:sp>
        <p:nvSpPr>
          <p:cNvPr id="3" name="Slide Number Placeholder 2">
            <a:extLst>
              <a:ext uri="{FF2B5EF4-FFF2-40B4-BE49-F238E27FC236}">
                <a16:creationId xmlns:a16="http://schemas.microsoft.com/office/drawing/2014/main" id="{400EEF2C-FBA1-4824-84E0-768F6240FD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424A15-1255-46FD-AAED-18B4B1744D0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162979-DA46-5441-8C00-EACD660EB041}"/>
              </a:ext>
            </a:extLst>
          </p:cNvPr>
          <p:cNvSpPr txBox="1"/>
          <p:nvPr/>
        </p:nvSpPr>
        <p:spPr>
          <a:xfrm>
            <a:off x="646463" y="1447800"/>
            <a:ext cx="8035290"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Calibri (body)"/>
                <a:cs typeface="+mn-cs"/>
              </a:rPr>
              <a:t>Resources desired by patients and caregivers: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i="0" u="none" strike="noStrike" kern="1200" cap="none" spc="0" normalizeH="0" baseline="0" noProof="0" dirty="0">
              <a:ln>
                <a:noFill/>
              </a:ln>
              <a:solidFill>
                <a:prstClr val="black"/>
              </a:solidFill>
              <a:effectLst/>
              <a:uLnTx/>
              <a:uFillTx/>
              <a:latin typeface="Calibri (body)"/>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prstClr val="black"/>
                </a:solidFill>
                <a:effectLst/>
                <a:uLnTx/>
                <a:uFillTx/>
                <a:latin typeface="Calibri (body)"/>
                <a:cs typeface="+mn-cs"/>
              </a:rPr>
              <a:t>Educational materials and videos explaining treatment at each step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i="0" u="none" strike="noStrike" kern="1200" cap="none" spc="0" normalizeH="0" baseline="0" noProof="0" dirty="0">
              <a:ln>
                <a:noFill/>
              </a:ln>
              <a:solidFill>
                <a:prstClr val="black"/>
              </a:solidFill>
              <a:effectLst/>
              <a:uLnTx/>
              <a:uFillTx/>
              <a:latin typeface="Calibri (body)"/>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prstClr val="black"/>
                </a:solidFill>
                <a:effectLst/>
                <a:uLnTx/>
                <a:uFillTx/>
                <a:latin typeface="Calibri (body)"/>
                <a:cs typeface="+mn-cs"/>
              </a:rPr>
              <a:t>Documents/videos describing side effects and </a:t>
            </a:r>
            <a:r>
              <a:rPr lang="en-US" sz="2200" dirty="0">
                <a:solidFill>
                  <a:prstClr val="black"/>
                </a:solidFill>
                <a:latin typeface="Calibri (body)"/>
                <a:cs typeface="+mn-cs"/>
              </a:rPr>
              <a:t>giving </a:t>
            </a:r>
            <a:r>
              <a:rPr kumimoji="0" lang="en-US" sz="2200" i="0" u="none" strike="noStrike" kern="1200" cap="none" spc="0" normalizeH="0" baseline="0" noProof="0" dirty="0">
                <a:ln>
                  <a:noFill/>
                </a:ln>
                <a:solidFill>
                  <a:prstClr val="black"/>
                </a:solidFill>
                <a:effectLst/>
                <a:uLnTx/>
                <a:uFillTx/>
                <a:latin typeface="Calibri (body)"/>
                <a:cs typeface="+mn-cs"/>
              </a:rPr>
              <a:t>clear instructions for caregivers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i="0" u="none" strike="noStrike" kern="1200" cap="none" spc="0" normalizeH="0" baseline="0" noProof="0" dirty="0">
              <a:ln>
                <a:noFill/>
              </a:ln>
              <a:solidFill>
                <a:prstClr val="black"/>
              </a:solidFill>
              <a:effectLst/>
              <a:uLnTx/>
              <a:uFillTx/>
              <a:latin typeface="Calibri (body)"/>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prstClr val="black"/>
                </a:solidFill>
                <a:effectLst/>
                <a:uLnTx/>
                <a:uFillTx/>
                <a:latin typeface="Calibri (body)"/>
                <a:cs typeface="+mn-cs"/>
              </a:rPr>
              <a:t>Documents/videos </a:t>
            </a:r>
            <a:r>
              <a:rPr lang="en-US" sz="2200" dirty="0">
                <a:solidFill>
                  <a:prstClr val="black"/>
                </a:solidFill>
                <a:latin typeface="Calibri (body)"/>
                <a:cs typeface="+mn-cs"/>
              </a:rPr>
              <a:t>explaining treatment timeline </a:t>
            </a:r>
            <a:r>
              <a:rPr kumimoji="0" lang="en-US" sz="2200" i="0" u="none" strike="noStrike" kern="1200" cap="none" spc="0" normalizeH="0" baseline="0" noProof="0" dirty="0">
                <a:ln>
                  <a:noFill/>
                </a:ln>
                <a:solidFill>
                  <a:prstClr val="black"/>
                </a:solidFill>
                <a:effectLst/>
                <a:uLnTx/>
                <a:uFillTx/>
                <a:latin typeface="Calibri (body)"/>
                <a:cs typeface="+mn-cs"/>
              </a:rPr>
              <a:t>from apheresis through post-infusion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i="0" u="none" strike="noStrike" kern="1200" cap="none" spc="0" normalizeH="0" baseline="0" noProof="0" dirty="0">
              <a:ln>
                <a:noFill/>
              </a:ln>
              <a:solidFill>
                <a:prstClr val="black"/>
              </a:solidFill>
              <a:effectLst/>
              <a:uLnTx/>
              <a:uFillTx/>
              <a:latin typeface="Calibri (body)"/>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prstClr val="black"/>
                </a:solidFill>
                <a:effectLst/>
                <a:uLnTx/>
                <a:uFillTx/>
                <a:latin typeface="Calibri (body)"/>
                <a:cs typeface="+mn-cs"/>
              </a:rPr>
              <a:t>Videos or online resources that share success stories</a:t>
            </a:r>
          </a:p>
        </p:txBody>
      </p:sp>
    </p:spTree>
    <p:extLst>
      <p:ext uri="{BB962C8B-B14F-4D97-AF65-F5344CB8AC3E}">
        <p14:creationId xmlns:p14="http://schemas.microsoft.com/office/powerpoint/2010/main" val="1719743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8B2A3-FC2F-1849-AF08-1B07D40A9228}"/>
              </a:ext>
            </a:extLst>
          </p:cNvPr>
          <p:cNvSpPr>
            <a:spLocks noGrp="1"/>
          </p:cNvSpPr>
          <p:nvPr>
            <p:ph type="title"/>
          </p:nvPr>
        </p:nvSpPr>
        <p:spPr/>
        <p:txBody>
          <a:bodyPr/>
          <a:lstStyle/>
          <a:p>
            <a:pPr algn="ctr"/>
            <a:r>
              <a:rPr lang="en-US" sz="4000" dirty="0">
                <a:latin typeface="+mn-lt"/>
              </a:rPr>
              <a:t>Patients’ Unmet Educational Needs</a:t>
            </a:r>
          </a:p>
        </p:txBody>
      </p:sp>
      <p:sp>
        <p:nvSpPr>
          <p:cNvPr id="8" name="Content Placeholder 7">
            <a:extLst>
              <a:ext uri="{FF2B5EF4-FFF2-40B4-BE49-F238E27FC236}">
                <a16:creationId xmlns:a16="http://schemas.microsoft.com/office/drawing/2014/main" id="{EA9B51BC-B2BE-7B4D-87B6-4317B843EB92}"/>
              </a:ext>
            </a:extLst>
          </p:cNvPr>
          <p:cNvSpPr txBox="1">
            <a:spLocks noGrp="1"/>
          </p:cNvSpPr>
          <p:nvPr>
            <p:ph idx="1"/>
          </p:nvPr>
        </p:nvSpPr>
        <p:spPr>
          <a:xfrm>
            <a:off x="466725" y="1289953"/>
            <a:ext cx="8210550" cy="2139047"/>
          </a:xfrm>
          <a:prstGeom prst="rect">
            <a:avLst/>
          </a:prstGeom>
          <a:solidFill>
            <a:schemeClr val="accent1">
              <a:lumMod val="20000"/>
              <a:lumOff val="80000"/>
            </a:schemeClr>
          </a:solidFill>
          <a:ln>
            <a:solidFill>
              <a:schemeClr val="accent3">
                <a:lumMod val="40000"/>
                <a:lumOff val="60000"/>
              </a:schemeClr>
            </a:solidFill>
          </a:ln>
        </p:spPr>
        <p:txBody>
          <a:bodyPr wrap="square" rtlCol="0">
            <a:spAutoFit/>
          </a:bodyPr>
          <a:lstStyle/>
          <a:p>
            <a:pPr marL="0" indent="0">
              <a:buNone/>
            </a:pPr>
            <a:r>
              <a:rPr lang="en-US" sz="2000" dirty="0">
                <a:solidFill>
                  <a:prstClr val="black"/>
                </a:solidFill>
              </a:rPr>
              <a:t>CAR-T Patients would like to have materials that clearly explain the CAR-T treatment process. These materials will ideally: </a:t>
            </a:r>
          </a:p>
          <a:p>
            <a:r>
              <a:rPr lang="en-US" sz="2000" dirty="0">
                <a:solidFill>
                  <a:prstClr val="black"/>
                </a:solidFill>
              </a:rPr>
              <a:t>Explain the regimen from beginning to end</a:t>
            </a:r>
          </a:p>
          <a:p>
            <a:r>
              <a:rPr lang="en-US" sz="2000" dirty="0">
                <a:solidFill>
                  <a:prstClr val="black"/>
                </a:solidFill>
              </a:rPr>
              <a:t>Show the different phases of treatment with a clear timeline and milestones</a:t>
            </a:r>
          </a:p>
          <a:p>
            <a:r>
              <a:rPr lang="en-US" sz="2000" dirty="0">
                <a:solidFill>
                  <a:prstClr val="black"/>
                </a:solidFill>
              </a:rPr>
              <a:t>Describe the most common side effects</a:t>
            </a:r>
          </a:p>
        </p:txBody>
      </p:sp>
      <p:sp>
        <p:nvSpPr>
          <p:cNvPr id="4" name="Slide Number Placeholder 3">
            <a:extLst>
              <a:ext uri="{FF2B5EF4-FFF2-40B4-BE49-F238E27FC236}">
                <a16:creationId xmlns:a16="http://schemas.microsoft.com/office/drawing/2014/main" id="{BF0B1DC9-2383-814D-A13C-C88CEDED66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424A15-1255-46FD-AAED-18B4B1744D0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C9FD13F-9589-8F48-8B1A-4C34A5DDEA5F}"/>
              </a:ext>
            </a:extLst>
          </p:cNvPr>
          <p:cNvSpPr/>
          <p:nvPr/>
        </p:nvSpPr>
        <p:spPr>
          <a:xfrm>
            <a:off x="847725" y="3657600"/>
            <a:ext cx="3724275" cy="2554545"/>
          </a:xfrm>
          <a:prstGeom prst="rect">
            <a:avLst/>
          </a:prstGeom>
          <a:solidFill>
            <a:schemeClr val="bg2"/>
          </a:solidFill>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Batang" panose="02030600000101010101" pitchFamily="18" charset="-127"/>
                <a:cs typeface="Times New Roman" panose="02020603050405020304" pitchFamily="18" charset="0"/>
              </a:rPr>
              <a:t>“I think [it’s important to have] something to read that was easy to understand...exactly what is CAR T-cell immunotherapy treatment, what does it entail …the lymphodepleting chemotherapy, the after effects.” - Patient</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41A49BD-A9ED-964D-A110-3F09F075FD05}"/>
              </a:ext>
            </a:extLst>
          </p:cNvPr>
          <p:cNvSpPr/>
          <p:nvPr/>
        </p:nvSpPr>
        <p:spPr>
          <a:xfrm>
            <a:off x="4876800" y="3674416"/>
            <a:ext cx="3419475" cy="2549159"/>
          </a:xfrm>
          <a:prstGeom prst="rect">
            <a:avLst/>
          </a:prstGeom>
          <a:solidFill>
            <a:schemeClr val="bg2"/>
          </a:solidFill>
          <a:effectLst>
            <a:outerShdw blurRad="50800" dist="38100" dir="2700000" algn="tl" rotWithShape="0">
              <a:prstClr val="black">
                <a:alpha val="40000"/>
              </a:prstClr>
            </a:outerShdw>
          </a:effectLst>
        </p:spPr>
        <p:txBody>
          <a:bodyPr wrap="square">
            <a:spAutoFit/>
          </a:bodyPr>
          <a:lstStyle/>
          <a:p>
            <a:pPr marL="0" marR="0" lvl="1" indent="0" algn="l" defTabSz="457200" rtl="0" eaLnBrk="1" fontAlgn="auto" latinLnBrk="0" hangingPunct="1">
              <a:lnSpc>
                <a:spcPct val="115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“I think [it’s important to have] …pamphlets where they can understand in layman's terms, what is CAR T-cell treatment? What are the common side effects? What are patients' experiences?” - Patient</a:t>
            </a:r>
            <a:endParaRPr kumimoji="0" lang="en-US" sz="2000" b="0" i="1" u="none" strike="noStrike" kern="1200" cap="none" spc="0" normalizeH="0" baseline="0" noProof="0" dirty="0">
              <a:ln>
                <a:noFill/>
              </a:ln>
              <a:solidFill>
                <a:prstClr val="black"/>
              </a:solidFill>
              <a:effectLst/>
              <a:uLnTx/>
              <a:uFillTx/>
              <a:latin typeface="Corbel" panose="020B050302020402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20858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E602-600B-AA45-89A8-27855B0C33E1}"/>
              </a:ext>
            </a:extLst>
          </p:cNvPr>
          <p:cNvSpPr>
            <a:spLocks noGrp="1"/>
          </p:cNvSpPr>
          <p:nvPr>
            <p:ph type="title"/>
          </p:nvPr>
        </p:nvSpPr>
        <p:spPr>
          <a:xfrm>
            <a:off x="76200" y="198437"/>
            <a:ext cx="8986208" cy="1325563"/>
          </a:xfrm>
        </p:spPr>
        <p:txBody>
          <a:bodyPr/>
          <a:lstStyle/>
          <a:p>
            <a:pPr algn="ctr"/>
            <a:r>
              <a:rPr lang="en-US" sz="4000" dirty="0">
                <a:latin typeface="+mn-lt"/>
              </a:rPr>
              <a:t>Caregivers’ Unmet Educational Needs</a:t>
            </a:r>
          </a:p>
        </p:txBody>
      </p:sp>
      <p:sp>
        <p:nvSpPr>
          <p:cNvPr id="3" name="Slide Number Placeholder 2">
            <a:extLst>
              <a:ext uri="{FF2B5EF4-FFF2-40B4-BE49-F238E27FC236}">
                <a16:creationId xmlns:a16="http://schemas.microsoft.com/office/drawing/2014/main" id="{CA0E64DD-68E6-554B-BA91-DC5495EACE6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424A15-1255-46FD-AAED-18B4B1744D0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326BD13-5229-B143-B493-675EE7172486}"/>
              </a:ext>
            </a:extLst>
          </p:cNvPr>
          <p:cNvSpPr txBox="1"/>
          <p:nvPr/>
        </p:nvSpPr>
        <p:spPr>
          <a:xfrm>
            <a:off x="405441" y="1066800"/>
            <a:ext cx="8509959" cy="1323439"/>
          </a:xfrm>
          <a:prstGeom prst="rect">
            <a:avLst/>
          </a:prstGeom>
          <a:solidFill>
            <a:schemeClr val="accent1">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libri" panose="020F0502020204030204"/>
                <a:cs typeface="+mn-cs"/>
              </a:rPr>
              <a:t>Caregivers did not feel there were adequate resources for them considering the time commitment required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Calibri" panose="020F0502020204030204"/>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libri" panose="020F0502020204030204"/>
                <a:cs typeface="+mn-cs"/>
              </a:rPr>
              <a:t>Caregivers were shocked by severity of acute symptoms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A38B3D3-B556-7744-BF23-4D4FC7989786}"/>
              </a:ext>
            </a:extLst>
          </p:cNvPr>
          <p:cNvSpPr txBox="1"/>
          <p:nvPr/>
        </p:nvSpPr>
        <p:spPr>
          <a:xfrm>
            <a:off x="268281" y="2506279"/>
            <a:ext cx="8509959" cy="30777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Resources desired include:</a:t>
            </a:r>
          </a:p>
          <a:p>
            <a:pPr marL="285750" indent="-285750" defTabSz="457200" fontAlgn="auto">
              <a:spcBef>
                <a:spcPts val="0"/>
              </a:spcBef>
              <a:spcAft>
                <a:spcPts val="0"/>
              </a:spcAft>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Information on side effects, what to watch out for, and fair warning about the severity of acute symptoms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Increased emotional support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Online support groups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Local information for the area to plan their stay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External resources to help cover travel expenses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6" name="Speech Bubble: Rectangle 7">
            <a:extLst>
              <a:ext uri="{FF2B5EF4-FFF2-40B4-BE49-F238E27FC236}">
                <a16:creationId xmlns:a16="http://schemas.microsoft.com/office/drawing/2014/main" id="{759E0171-7ABA-9743-A5A5-D9B2553911F6}"/>
              </a:ext>
            </a:extLst>
          </p:cNvPr>
          <p:cNvSpPr/>
          <p:nvPr/>
        </p:nvSpPr>
        <p:spPr>
          <a:xfrm>
            <a:off x="4748841" y="4910142"/>
            <a:ext cx="4166559" cy="1347805"/>
          </a:xfrm>
          <a:prstGeom prst="wedgeRectCallout">
            <a:avLst>
              <a:gd name="adj1" fmla="val -21107"/>
              <a:gd name="adj2" fmla="val 48579"/>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US" i="1" dirty="0">
                <a:solidFill>
                  <a:prstClr val="black"/>
                </a:solidFill>
                <a:latin typeface="Calibri" panose="020F0502020204030204"/>
                <a:cs typeface="+mn-cs"/>
              </a:rPr>
              <a:t>“I know the doctors and nurses, and hospital staff did their best, but I really think...caregivers of the patient need a lot more emotional support.”  - Caregiver</a:t>
            </a:r>
          </a:p>
        </p:txBody>
      </p:sp>
      <p:sp>
        <p:nvSpPr>
          <p:cNvPr id="7" name="TextBox 6">
            <a:extLst>
              <a:ext uri="{FF2B5EF4-FFF2-40B4-BE49-F238E27FC236}">
                <a16:creationId xmlns:a16="http://schemas.microsoft.com/office/drawing/2014/main" id="{C1E93833-DF44-624E-A4BD-15E2E19F650C}"/>
              </a:ext>
            </a:extLst>
          </p:cNvPr>
          <p:cNvSpPr txBox="1"/>
          <p:nvPr/>
        </p:nvSpPr>
        <p:spPr>
          <a:xfrm>
            <a:off x="268281" y="4800600"/>
            <a:ext cx="4303719" cy="1631216"/>
          </a:xfrm>
          <a:prstGeom prst="wedgeRectCallout">
            <a:avLst>
              <a:gd name="adj1" fmla="val -20833"/>
              <a:gd name="adj2" fmla="val 47026"/>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“Try to be really organized. Make lists of things you need to do. Kind of like when you go on a vacation, you have your list of things you need to do and buy.” - Caregiver</a:t>
            </a:r>
          </a:p>
        </p:txBody>
      </p:sp>
    </p:spTree>
    <p:extLst>
      <p:ext uri="{BB962C8B-B14F-4D97-AF65-F5344CB8AC3E}">
        <p14:creationId xmlns:p14="http://schemas.microsoft.com/office/powerpoint/2010/main" val="578660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8B2A3-FC2F-1849-AF08-1B07D40A9228}"/>
              </a:ext>
            </a:extLst>
          </p:cNvPr>
          <p:cNvSpPr>
            <a:spLocks noGrp="1"/>
          </p:cNvSpPr>
          <p:nvPr>
            <p:ph type="title"/>
          </p:nvPr>
        </p:nvSpPr>
        <p:spPr/>
        <p:txBody>
          <a:bodyPr/>
          <a:lstStyle/>
          <a:p>
            <a:pPr algn="ctr"/>
            <a:r>
              <a:rPr lang="en-US" sz="4000" dirty="0">
                <a:latin typeface="+mn-lt"/>
              </a:rPr>
              <a:t>Who’s Who</a:t>
            </a:r>
          </a:p>
        </p:txBody>
      </p:sp>
      <p:sp>
        <p:nvSpPr>
          <p:cNvPr id="4" name="Slide Number Placeholder 3">
            <a:extLst>
              <a:ext uri="{FF2B5EF4-FFF2-40B4-BE49-F238E27FC236}">
                <a16:creationId xmlns:a16="http://schemas.microsoft.com/office/drawing/2014/main" id="{BF0B1DC9-2383-814D-A13C-C88CEDED66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424A15-1255-46FD-AAED-18B4B1744D0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C9FD13F-9589-8F48-8B1A-4C34A5DDEA5F}"/>
              </a:ext>
            </a:extLst>
          </p:cNvPr>
          <p:cNvSpPr/>
          <p:nvPr/>
        </p:nvSpPr>
        <p:spPr>
          <a:xfrm>
            <a:off x="5334000" y="3886200"/>
            <a:ext cx="3505200" cy="2308324"/>
          </a:xfrm>
          <a:prstGeom prst="rect">
            <a:avLst/>
          </a:prstGeom>
          <a:solidFill>
            <a:schemeClr val="bg2"/>
          </a:solidFill>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Calibri" panose="020F0502020204030204"/>
                <a:ea typeface="Batang" panose="02030600000101010101" pitchFamily="18" charset="-127"/>
                <a:cs typeface="Times New Roman" panose="02020603050405020304" pitchFamily="18" charset="0"/>
              </a:rPr>
              <a:t>“All patients meet with a social worker. We need to make sure that they have...access to care providers, make sure that they are emotionally understanding what's going on, and that they're going to have the support that they need for post-discharge.” - Doctor</a:t>
            </a:r>
          </a:p>
        </p:txBody>
      </p:sp>
      <p:sp>
        <p:nvSpPr>
          <p:cNvPr id="7" name="Rectangle 6">
            <a:extLst>
              <a:ext uri="{FF2B5EF4-FFF2-40B4-BE49-F238E27FC236}">
                <a16:creationId xmlns:a16="http://schemas.microsoft.com/office/drawing/2014/main" id="{941A49BD-A9ED-964D-A110-3F09F075FD05}"/>
              </a:ext>
            </a:extLst>
          </p:cNvPr>
          <p:cNvSpPr/>
          <p:nvPr/>
        </p:nvSpPr>
        <p:spPr>
          <a:xfrm>
            <a:off x="226077" y="3886200"/>
            <a:ext cx="4955523" cy="2303451"/>
          </a:xfrm>
          <a:prstGeom prst="rect">
            <a:avLst/>
          </a:prstGeom>
          <a:solidFill>
            <a:schemeClr val="bg2"/>
          </a:solidFill>
          <a:effectLst>
            <a:outerShdw blurRad="50800" dist="38100" dir="2700000" algn="tl" rotWithShape="0">
              <a:prstClr val="black">
                <a:alpha val="40000"/>
              </a:prstClr>
            </a:outerShdw>
          </a:effectLst>
        </p:spPr>
        <p:txBody>
          <a:bodyPr wrap="square">
            <a:spAutoFit/>
          </a:bodyPr>
          <a:lstStyle/>
          <a:p>
            <a:pPr marL="0" marR="0" lvl="1" indent="0" algn="l" defTabSz="457200" rtl="0" eaLnBrk="1" fontAlgn="auto" latinLnBrk="0" hangingPunct="1">
              <a:lnSpc>
                <a:spcPct val="115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“You're always going to meet your care team, so make sure that you understand who these people are and how to communicate with them. When you meet somebody, make an effort to really know who they are, know what they do and how they can help you and how you can communicate with them.” - Caregiver</a:t>
            </a:r>
          </a:p>
        </p:txBody>
      </p:sp>
      <p:sp>
        <p:nvSpPr>
          <p:cNvPr id="10" name="Content Placeholder 7">
            <a:extLst>
              <a:ext uri="{FF2B5EF4-FFF2-40B4-BE49-F238E27FC236}">
                <a16:creationId xmlns:a16="http://schemas.microsoft.com/office/drawing/2014/main" id="{DFD78DD2-711F-AE4F-A1F0-12ECE9088844}"/>
              </a:ext>
            </a:extLst>
          </p:cNvPr>
          <p:cNvSpPr txBox="1">
            <a:spLocks/>
          </p:cNvSpPr>
          <p:nvPr/>
        </p:nvSpPr>
        <p:spPr>
          <a:xfrm>
            <a:off x="226077" y="1295400"/>
            <a:ext cx="8691846" cy="2369880"/>
          </a:xfrm>
          <a:prstGeom prst="rect">
            <a:avLst/>
          </a:prstGeom>
          <a:solidFill>
            <a:schemeClr val="accent1">
              <a:lumMod val="20000"/>
              <a:lumOff val="80000"/>
            </a:schemeClr>
          </a:solidFill>
          <a:ln>
            <a:solidFill>
              <a:schemeClr val="accent3">
                <a:lumMod val="40000"/>
                <a:lumOff val="60000"/>
              </a:schemeClr>
            </a:solidFill>
          </a:ln>
        </p:spPr>
        <p:txBody>
          <a:bodyPr wrap="square" rtlCol="0">
            <a:spAutoFit/>
          </a:bodyPr>
          <a:lstStyle>
            <a:lvl1pPr marL="342900" indent="-342900" algn="l" defTabSz="914400" rtl="0" eaLnBrk="1" latinLnBrk="0" hangingPunct="1">
              <a:spcBef>
                <a:spcPct val="20000"/>
              </a:spcBef>
              <a:buFont typeface="Arial" pitchFamily="34" charset="0"/>
              <a:buChar char="•"/>
              <a:defRPr sz="3000" kern="1200">
                <a:solidFill>
                  <a:srgbClr val="56301B"/>
                </a:solidFill>
                <a:latin typeface="Book Antiqua" panose="0204060205030503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6301B"/>
                </a:solidFill>
                <a:latin typeface="Book Antiqua" panose="0204060205030503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6301B"/>
                </a:solidFill>
                <a:latin typeface="Book Antiqua" panose="0204060205030503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6301B"/>
                </a:solidFill>
                <a:latin typeface="Book Antiqua" panose="0204060205030503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6301B"/>
                </a:solidFill>
                <a:latin typeface="Book Antiqua" panose="0204060205030503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CAR-T patients and caregivers would like an information sheet that has information for all relevant staff during and after treatment. The sheet should include: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Each staff member, with name and contact info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Instructions on who to call (doctor, nurse, patient coordinator) for each individual issue such as side effects, logistic concerns, or emotional support needs</a:t>
            </a:r>
          </a:p>
        </p:txBody>
      </p:sp>
    </p:spTree>
    <p:extLst>
      <p:ext uri="{BB962C8B-B14F-4D97-AF65-F5344CB8AC3E}">
        <p14:creationId xmlns:p14="http://schemas.microsoft.com/office/powerpoint/2010/main" val="130771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8B2A3-FC2F-1849-AF08-1B07D40A9228}"/>
              </a:ext>
            </a:extLst>
          </p:cNvPr>
          <p:cNvSpPr>
            <a:spLocks noGrp="1"/>
          </p:cNvSpPr>
          <p:nvPr>
            <p:ph type="title"/>
          </p:nvPr>
        </p:nvSpPr>
        <p:spPr/>
        <p:txBody>
          <a:bodyPr>
            <a:normAutofit/>
          </a:bodyPr>
          <a:lstStyle/>
          <a:p>
            <a:pPr algn="ctr"/>
            <a:r>
              <a:rPr lang="en-US" sz="4000" dirty="0">
                <a:latin typeface="+mn-lt"/>
              </a:rPr>
              <a:t>Health Care Providers’ Needs</a:t>
            </a:r>
          </a:p>
        </p:txBody>
      </p:sp>
      <p:sp>
        <p:nvSpPr>
          <p:cNvPr id="10" name="Content Placeholder 7">
            <a:extLst>
              <a:ext uri="{FF2B5EF4-FFF2-40B4-BE49-F238E27FC236}">
                <a16:creationId xmlns:a16="http://schemas.microsoft.com/office/drawing/2014/main" id="{8B94EF09-23BB-8842-ADBA-F5B6D0CD24DC}"/>
              </a:ext>
            </a:extLst>
          </p:cNvPr>
          <p:cNvSpPr txBox="1">
            <a:spLocks noGrp="1"/>
          </p:cNvSpPr>
          <p:nvPr>
            <p:ph idx="1"/>
          </p:nvPr>
        </p:nvSpPr>
        <p:spPr>
          <a:xfrm>
            <a:off x="370670" y="1371600"/>
            <a:ext cx="8376716" cy="1972848"/>
          </a:xfrm>
          <a:prstGeom prst="rect">
            <a:avLst/>
          </a:prstGeom>
          <a:solidFill>
            <a:schemeClr val="accent1">
              <a:lumMod val="20000"/>
              <a:lumOff val="80000"/>
            </a:schemeClr>
          </a:solidFill>
          <a:ln>
            <a:solidFill>
              <a:schemeClr val="accent3">
                <a:lumMod val="40000"/>
                <a:lumOff val="60000"/>
              </a:schemeClr>
            </a:solidFill>
          </a:ln>
        </p:spPr>
        <p:txBody>
          <a:bodyPr wrap="square" rtlCol="0">
            <a:spAutoFit/>
          </a:bodyPr>
          <a:lstStyle/>
          <a:p>
            <a:pPr marL="0" indent="0">
              <a:buNone/>
            </a:pPr>
            <a:r>
              <a:rPr lang="en-US" sz="1800" dirty="0">
                <a:solidFill>
                  <a:prstClr val="black"/>
                </a:solidFill>
              </a:rPr>
              <a:t>Materials that explain how CAR-T works to share with patients and caregivers by:</a:t>
            </a:r>
          </a:p>
          <a:p>
            <a:r>
              <a:rPr lang="en-US" sz="1800" dirty="0">
                <a:solidFill>
                  <a:prstClr val="black"/>
                </a:solidFill>
              </a:rPr>
              <a:t>Explaining how CAR-T treatment works at a biological level</a:t>
            </a:r>
          </a:p>
          <a:p>
            <a:r>
              <a:rPr lang="en-US" sz="1800" dirty="0">
                <a:solidFill>
                  <a:prstClr val="black"/>
                </a:solidFill>
              </a:rPr>
              <a:t>Breaking down each phase of treatment, including how each phase works at the cellular level and why each step is necessary</a:t>
            </a:r>
          </a:p>
          <a:p>
            <a:r>
              <a:rPr lang="en-US" sz="1800" dirty="0">
                <a:solidFill>
                  <a:prstClr val="black"/>
                </a:solidFill>
              </a:rPr>
              <a:t>Being written for a layperson so that patients can share them with loved ones who want to understand the treatment</a:t>
            </a:r>
          </a:p>
        </p:txBody>
      </p:sp>
      <p:sp>
        <p:nvSpPr>
          <p:cNvPr id="4" name="Slide Number Placeholder 3">
            <a:extLst>
              <a:ext uri="{FF2B5EF4-FFF2-40B4-BE49-F238E27FC236}">
                <a16:creationId xmlns:a16="http://schemas.microsoft.com/office/drawing/2014/main" id="{BF0B1DC9-2383-814D-A13C-C88CEDED66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424A15-1255-46FD-AAED-18B4B1744D0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696360C-E175-B44A-B733-BA74C9D041FD}"/>
              </a:ext>
            </a:extLst>
          </p:cNvPr>
          <p:cNvSpPr/>
          <p:nvPr/>
        </p:nvSpPr>
        <p:spPr>
          <a:xfrm>
            <a:off x="304800" y="3891073"/>
            <a:ext cx="4871515" cy="2303451"/>
          </a:xfrm>
          <a:prstGeom prst="rect">
            <a:avLst/>
          </a:prstGeom>
          <a:solidFill>
            <a:schemeClr val="bg2"/>
          </a:solidFill>
          <a:effectLst>
            <a:outerShdw blurRad="50800" dist="38100" dir="2700000" algn="tl" rotWithShape="0">
              <a:prstClr val="black">
                <a:alpha val="40000"/>
              </a:prstClr>
            </a:outerShdw>
          </a:effectLst>
        </p:spPr>
        <p:txBody>
          <a:bodyPr wrap="square">
            <a:spAutoFit/>
          </a:bodyPr>
          <a:lstStyle/>
          <a:p>
            <a:pPr marL="0" marR="0" lvl="1" indent="0" algn="l" defTabSz="457200" rtl="0" eaLnBrk="1" fontAlgn="auto" latinLnBrk="0" hangingPunct="1">
              <a:lnSpc>
                <a:spcPct val="115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Corbel" panose="020B0503020204020204" pitchFamily="34" charset="0"/>
                <a:ea typeface="Batang" panose="02030600000101010101" pitchFamily="18" charset="-127"/>
                <a:cs typeface="Times New Roman" panose="02020603050405020304" pitchFamily="18" charset="0"/>
              </a:rPr>
              <a:t>“Most people are going to be so overwhelmed …I think that they're going to have to circle back around a number of times to come to an understanding of how [the treatment is] going to work. And so that's why [it’s important to have] it on the website where they can click through as many times they want to look at it.” - </a:t>
            </a:r>
            <a:r>
              <a:rPr lang="en-US" i="1" dirty="0">
                <a:solidFill>
                  <a:prstClr val="black"/>
                </a:solidFill>
                <a:latin typeface="Corbel" panose="020B0503020204020204" pitchFamily="34" charset="0"/>
                <a:ea typeface="Batang" panose="02030600000101010101" pitchFamily="18" charset="-127"/>
                <a:cs typeface="Times New Roman" panose="02020603050405020304" pitchFamily="18" charset="0"/>
              </a:rPr>
              <a:t>Doctor</a:t>
            </a:r>
            <a:endParaRPr kumimoji="0" lang="en-US" b="0" i="1" u="none" strike="noStrike" kern="1200" cap="none" spc="0" normalizeH="0" baseline="0" noProof="0" dirty="0">
              <a:ln>
                <a:noFill/>
              </a:ln>
              <a:solidFill>
                <a:prstClr val="black"/>
              </a:solidFill>
              <a:effectLst/>
              <a:uLnTx/>
              <a:uFillTx/>
              <a:latin typeface="Corbel" panose="020B0503020204020204" pitchFamily="34" charset="0"/>
              <a:ea typeface="Batang" panose="02030600000101010101" pitchFamily="18" charset="-127"/>
              <a:cs typeface="Times New Roman" panose="02020603050405020304" pitchFamily="18" charset="0"/>
            </a:endParaRPr>
          </a:p>
        </p:txBody>
      </p:sp>
      <p:sp>
        <p:nvSpPr>
          <p:cNvPr id="9" name="Rectangle 8">
            <a:extLst>
              <a:ext uri="{FF2B5EF4-FFF2-40B4-BE49-F238E27FC236}">
                <a16:creationId xmlns:a16="http://schemas.microsoft.com/office/drawing/2014/main" id="{F3813A25-4580-114B-A699-587D158770A1}"/>
              </a:ext>
            </a:extLst>
          </p:cNvPr>
          <p:cNvSpPr/>
          <p:nvPr/>
        </p:nvSpPr>
        <p:spPr>
          <a:xfrm>
            <a:off x="5410200" y="3886200"/>
            <a:ext cx="3337186" cy="2308324"/>
          </a:xfrm>
          <a:prstGeom prst="rect">
            <a:avLst/>
          </a:prstGeom>
          <a:solidFill>
            <a:schemeClr val="bg2"/>
          </a:solidFill>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Calibri" panose="020F0502020204030204"/>
                <a:ea typeface="Batang" panose="02030600000101010101" pitchFamily="18" charset="-127"/>
                <a:cs typeface="Times New Roman" panose="02020603050405020304" pitchFamily="18" charset="0"/>
              </a:rPr>
              <a:t>“[Patients have] told me that explaining to family and friends [is] exhausting to them, and if they just had something that they could be, 'look at this link, this is what...my treatment is,’ things they can hand out.” - Nurse</a:t>
            </a:r>
            <a:br>
              <a:rPr kumimoji="0" lang="en-US" b="0" i="1" u="none" strike="noStrike" kern="1200" cap="none" spc="0" normalizeH="0" baseline="0" noProof="0" dirty="0">
                <a:ln>
                  <a:noFill/>
                </a:ln>
                <a:solidFill>
                  <a:prstClr val="black"/>
                </a:solidFill>
                <a:effectLst/>
                <a:uLnTx/>
                <a:uFillTx/>
                <a:latin typeface="Calibri" panose="020F0502020204030204"/>
                <a:ea typeface="Batang" panose="02030600000101010101" pitchFamily="18" charset="-127"/>
                <a:cs typeface="Times New Roman" panose="02020603050405020304" pitchFamily="18" charset="0"/>
              </a:rPr>
            </a:br>
            <a:endParaRPr kumimoji="0" lang="en-US"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45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E1F9-C74B-FE44-86E5-390EF9DC2D36}"/>
              </a:ext>
            </a:extLst>
          </p:cNvPr>
          <p:cNvSpPr>
            <a:spLocks noGrp="1"/>
          </p:cNvSpPr>
          <p:nvPr>
            <p:ph type="title"/>
          </p:nvPr>
        </p:nvSpPr>
        <p:spPr/>
        <p:txBody>
          <a:bodyPr/>
          <a:lstStyle/>
          <a:p>
            <a:pPr algn="ctr"/>
            <a:r>
              <a:rPr lang="en-US" sz="4000" dirty="0">
                <a:latin typeface="+mn-lt"/>
              </a:rPr>
              <a:t>Key Findings</a:t>
            </a:r>
          </a:p>
        </p:txBody>
      </p:sp>
      <p:sp>
        <p:nvSpPr>
          <p:cNvPr id="3" name="Content Placeholder 2">
            <a:extLst>
              <a:ext uri="{FF2B5EF4-FFF2-40B4-BE49-F238E27FC236}">
                <a16:creationId xmlns:a16="http://schemas.microsoft.com/office/drawing/2014/main" id="{83C9ED3F-56F9-DB42-903E-FE662B82862F}"/>
              </a:ext>
            </a:extLst>
          </p:cNvPr>
          <p:cNvSpPr>
            <a:spLocks noGrp="1"/>
          </p:cNvSpPr>
          <p:nvPr>
            <p:ph idx="1"/>
          </p:nvPr>
        </p:nvSpPr>
        <p:spPr>
          <a:xfrm>
            <a:off x="457200" y="1418438"/>
            <a:ext cx="8229600" cy="971550"/>
          </a:xfrm>
        </p:spPr>
        <p:txBody>
          <a:bodyPr>
            <a:noAutofit/>
          </a:bodyPr>
          <a:lstStyle/>
          <a:p>
            <a:pPr marL="0" indent="0" algn="ctr">
              <a:buNone/>
            </a:pPr>
            <a:r>
              <a:rPr lang="en-US" sz="2000" dirty="0"/>
              <a:t>This diagram represents points in the CAR-T process in which patients and caregivers want more information, resources, or support.</a:t>
            </a:r>
          </a:p>
        </p:txBody>
      </p:sp>
      <p:sp>
        <p:nvSpPr>
          <p:cNvPr id="4" name="Slide Number Placeholder 3">
            <a:extLst>
              <a:ext uri="{FF2B5EF4-FFF2-40B4-BE49-F238E27FC236}">
                <a16:creationId xmlns:a16="http://schemas.microsoft.com/office/drawing/2014/main" id="{210992A7-BD03-DB4F-8942-741830D7F01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424A15-1255-46FD-AAED-18B4B1744D0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42C5EDD9-4049-EA4C-9B4C-D8F3092BD6C1}"/>
              </a:ext>
            </a:extLst>
          </p:cNvPr>
          <p:cNvGrpSpPr/>
          <p:nvPr/>
        </p:nvGrpSpPr>
        <p:grpSpPr>
          <a:xfrm>
            <a:off x="-228600" y="2547298"/>
            <a:ext cx="9372600" cy="3015302"/>
            <a:chOff x="-56439" y="2293128"/>
            <a:chExt cx="9372600" cy="3015302"/>
          </a:xfrm>
        </p:grpSpPr>
        <p:cxnSp>
          <p:nvCxnSpPr>
            <p:cNvPr id="6" name="Straight Connector 5">
              <a:extLst>
                <a:ext uri="{FF2B5EF4-FFF2-40B4-BE49-F238E27FC236}">
                  <a16:creationId xmlns:a16="http://schemas.microsoft.com/office/drawing/2014/main" id="{B3A8A2F2-9B4B-9F4C-8F40-1BBEB6E8C38F}"/>
                </a:ext>
              </a:extLst>
            </p:cNvPr>
            <p:cNvCxnSpPr>
              <a:cxnSpLocks/>
            </p:cNvCxnSpPr>
            <p:nvPr/>
          </p:nvCxnSpPr>
          <p:spPr>
            <a:xfrm flipV="1">
              <a:off x="377190" y="2995836"/>
              <a:ext cx="8938971" cy="21684"/>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384BE89-A45F-AF47-BC8F-4B9D02805FA4}"/>
                </a:ext>
              </a:extLst>
            </p:cNvPr>
            <p:cNvGrpSpPr/>
            <p:nvPr/>
          </p:nvGrpSpPr>
          <p:grpSpPr>
            <a:xfrm>
              <a:off x="-56439" y="3003382"/>
              <a:ext cx="7063658" cy="1090759"/>
              <a:chOff x="-34290" y="4077980"/>
              <a:chExt cx="7063658" cy="1090759"/>
            </a:xfrm>
          </p:grpSpPr>
          <p:cxnSp>
            <p:nvCxnSpPr>
              <p:cNvPr id="8" name="Elbow Connector 7">
                <a:extLst>
                  <a:ext uri="{FF2B5EF4-FFF2-40B4-BE49-F238E27FC236}">
                    <a16:creationId xmlns:a16="http://schemas.microsoft.com/office/drawing/2014/main" id="{E8014936-87BE-D54B-AFC1-D5D224D42870}"/>
                  </a:ext>
                </a:extLst>
              </p:cNvPr>
              <p:cNvCxnSpPr>
                <a:cxnSpLocks/>
              </p:cNvCxnSpPr>
              <p:nvPr/>
            </p:nvCxnSpPr>
            <p:spPr>
              <a:xfrm>
                <a:off x="-34290" y="4091940"/>
                <a:ext cx="1083281" cy="107679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53EB00A0-4C65-FA4A-942D-B9EC28908DB1}"/>
                  </a:ext>
                </a:extLst>
              </p:cNvPr>
              <p:cNvCxnSpPr>
                <a:cxnSpLocks/>
              </p:cNvCxnSpPr>
              <p:nvPr/>
            </p:nvCxnSpPr>
            <p:spPr>
              <a:xfrm>
                <a:off x="1904224" y="4084960"/>
                <a:ext cx="1185686" cy="108377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2A2B2333-F213-CD44-9408-A56C98145DD8}"/>
                  </a:ext>
                </a:extLst>
              </p:cNvPr>
              <p:cNvCxnSpPr>
                <a:cxnSpLocks/>
              </p:cNvCxnSpPr>
              <p:nvPr/>
            </p:nvCxnSpPr>
            <p:spPr>
              <a:xfrm>
                <a:off x="3699510" y="4084960"/>
                <a:ext cx="1344582" cy="108377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93CD216C-56D5-B84F-B64E-86B5871749B9}"/>
                  </a:ext>
                </a:extLst>
              </p:cNvPr>
              <p:cNvCxnSpPr>
                <a:cxnSpLocks/>
              </p:cNvCxnSpPr>
              <p:nvPr/>
            </p:nvCxnSpPr>
            <p:spPr>
              <a:xfrm>
                <a:off x="5604510" y="4077980"/>
                <a:ext cx="1424858" cy="109075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C82CA55D-29D6-0A47-8D7C-A20E89602F94}"/>
                </a:ext>
              </a:extLst>
            </p:cNvPr>
            <p:cNvGrpSpPr/>
            <p:nvPr/>
          </p:nvGrpSpPr>
          <p:grpSpPr>
            <a:xfrm>
              <a:off x="399908" y="2293128"/>
              <a:ext cx="7390619" cy="738664"/>
              <a:chOff x="433487" y="3677349"/>
              <a:chExt cx="7390619" cy="738664"/>
            </a:xfrm>
          </p:grpSpPr>
          <p:sp>
            <p:nvSpPr>
              <p:cNvPr id="18" name="TextBox 17">
                <a:extLst>
                  <a:ext uri="{FF2B5EF4-FFF2-40B4-BE49-F238E27FC236}">
                    <a16:creationId xmlns:a16="http://schemas.microsoft.com/office/drawing/2014/main" id="{9621EF01-8673-D140-A349-A7A39E8A5E84}"/>
                  </a:ext>
                </a:extLst>
              </p:cNvPr>
              <p:cNvSpPr txBox="1"/>
              <p:nvPr/>
            </p:nvSpPr>
            <p:spPr>
              <a:xfrm>
                <a:off x="433487" y="3677349"/>
                <a:ext cx="86868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71920"/>
                    </a:solidFill>
                    <a:effectLst/>
                    <a:uLnTx/>
                    <a:uFillTx/>
                    <a:latin typeface="Calibri" panose="020F0502020204030204"/>
                    <a:ea typeface="+mn-ea"/>
                    <a:cs typeface="+mn-cs"/>
                  </a:rPr>
                  <a:t>Learning about CAR-T</a:t>
                </a:r>
              </a:p>
            </p:txBody>
          </p:sp>
          <p:sp>
            <p:nvSpPr>
              <p:cNvPr id="21" name="TextBox 20">
                <a:extLst>
                  <a:ext uri="{FF2B5EF4-FFF2-40B4-BE49-F238E27FC236}">
                    <a16:creationId xmlns:a16="http://schemas.microsoft.com/office/drawing/2014/main" id="{A8C2D0A9-A074-4046-8857-14F528BA1820}"/>
                  </a:ext>
                </a:extLst>
              </p:cNvPr>
              <p:cNvSpPr txBox="1"/>
              <p:nvPr/>
            </p:nvSpPr>
            <p:spPr>
              <a:xfrm>
                <a:off x="1247079" y="3877540"/>
                <a:ext cx="113916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mn-cs"/>
                  </a:rPr>
                  <a:t>Initial Qualification</a:t>
                </a:r>
              </a:p>
            </p:txBody>
          </p:sp>
          <p:sp>
            <p:nvSpPr>
              <p:cNvPr id="22" name="TextBox 21">
                <a:extLst>
                  <a:ext uri="{FF2B5EF4-FFF2-40B4-BE49-F238E27FC236}">
                    <a16:creationId xmlns:a16="http://schemas.microsoft.com/office/drawing/2014/main" id="{4F697F2D-43AB-0549-9578-4981C27ED687}"/>
                  </a:ext>
                </a:extLst>
              </p:cNvPr>
              <p:cNvSpPr txBox="1"/>
              <p:nvPr/>
            </p:nvSpPr>
            <p:spPr>
              <a:xfrm>
                <a:off x="2318032" y="3867478"/>
                <a:ext cx="86868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71920"/>
                    </a:solidFill>
                    <a:effectLst/>
                    <a:uLnTx/>
                    <a:uFillTx/>
                    <a:latin typeface="Calibri" panose="020F0502020204030204"/>
                    <a:ea typeface="+mn-ea"/>
                    <a:cs typeface="+mn-cs"/>
                  </a:rPr>
                  <a:t>Side Effects</a:t>
                </a:r>
              </a:p>
            </p:txBody>
          </p:sp>
          <p:sp>
            <p:nvSpPr>
              <p:cNvPr id="23" name="TextBox 22">
                <a:extLst>
                  <a:ext uri="{FF2B5EF4-FFF2-40B4-BE49-F238E27FC236}">
                    <a16:creationId xmlns:a16="http://schemas.microsoft.com/office/drawing/2014/main" id="{9F91335D-6C64-5043-81B6-77E899A03D74}"/>
                  </a:ext>
                </a:extLst>
              </p:cNvPr>
              <p:cNvSpPr txBox="1"/>
              <p:nvPr/>
            </p:nvSpPr>
            <p:spPr>
              <a:xfrm>
                <a:off x="3001932" y="3875097"/>
                <a:ext cx="86868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mn-cs"/>
                  </a:rPr>
                  <a:t>Timeline</a:t>
                </a:r>
              </a:p>
            </p:txBody>
          </p:sp>
          <p:sp>
            <p:nvSpPr>
              <p:cNvPr id="24" name="TextBox 23">
                <a:extLst>
                  <a:ext uri="{FF2B5EF4-FFF2-40B4-BE49-F238E27FC236}">
                    <a16:creationId xmlns:a16="http://schemas.microsoft.com/office/drawing/2014/main" id="{33B3FD72-981D-A343-B749-3B3D31DF7CFA}"/>
                  </a:ext>
                </a:extLst>
              </p:cNvPr>
              <p:cNvSpPr txBox="1"/>
              <p:nvPr/>
            </p:nvSpPr>
            <p:spPr>
              <a:xfrm>
                <a:off x="4200732" y="3857625"/>
                <a:ext cx="86868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71920"/>
                    </a:solidFill>
                    <a:effectLst/>
                    <a:uLnTx/>
                    <a:uFillTx/>
                    <a:latin typeface="Calibri" panose="020F0502020204030204"/>
                    <a:ea typeface="+mn-ea"/>
                    <a:cs typeface="+mn-cs"/>
                  </a:rPr>
                  <a:t>Who’s Who?</a:t>
                </a:r>
              </a:p>
            </p:txBody>
          </p:sp>
          <p:sp>
            <p:nvSpPr>
              <p:cNvPr id="25" name="TextBox 24">
                <a:extLst>
                  <a:ext uri="{FF2B5EF4-FFF2-40B4-BE49-F238E27FC236}">
                    <a16:creationId xmlns:a16="http://schemas.microsoft.com/office/drawing/2014/main" id="{F222AEE5-422A-644C-BF0C-C8AAA97170D4}"/>
                  </a:ext>
                </a:extLst>
              </p:cNvPr>
              <p:cNvSpPr txBox="1"/>
              <p:nvPr/>
            </p:nvSpPr>
            <p:spPr>
              <a:xfrm>
                <a:off x="5055522" y="3862342"/>
                <a:ext cx="10451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mn-cs"/>
                  </a:rPr>
                  <a:t>Emotional Support</a:t>
                </a:r>
              </a:p>
            </p:txBody>
          </p:sp>
          <p:sp>
            <p:nvSpPr>
              <p:cNvPr id="26" name="TextBox 25">
                <a:extLst>
                  <a:ext uri="{FF2B5EF4-FFF2-40B4-BE49-F238E27FC236}">
                    <a16:creationId xmlns:a16="http://schemas.microsoft.com/office/drawing/2014/main" id="{4FF8909F-700F-424C-96A1-CF295C60A10F}"/>
                  </a:ext>
                </a:extLst>
              </p:cNvPr>
              <p:cNvSpPr txBox="1"/>
              <p:nvPr/>
            </p:nvSpPr>
            <p:spPr>
              <a:xfrm>
                <a:off x="6062904" y="3835152"/>
                <a:ext cx="10451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71920"/>
                    </a:solidFill>
                    <a:effectLst/>
                    <a:uLnTx/>
                    <a:uFillTx/>
                    <a:latin typeface="Calibri" panose="020F0502020204030204"/>
                    <a:ea typeface="+mn-ea"/>
                    <a:cs typeface="+mn-cs"/>
                  </a:rPr>
                  <a:t>Away from home</a:t>
                </a:r>
              </a:p>
            </p:txBody>
          </p:sp>
          <p:sp>
            <p:nvSpPr>
              <p:cNvPr id="27" name="TextBox 26">
                <a:extLst>
                  <a:ext uri="{FF2B5EF4-FFF2-40B4-BE49-F238E27FC236}">
                    <a16:creationId xmlns:a16="http://schemas.microsoft.com/office/drawing/2014/main" id="{6D7F1B38-ECCC-A749-90DF-C4F72191BD1C}"/>
                  </a:ext>
                </a:extLst>
              </p:cNvPr>
              <p:cNvSpPr txBox="1"/>
              <p:nvPr/>
            </p:nvSpPr>
            <p:spPr>
              <a:xfrm>
                <a:off x="6955426" y="3877540"/>
                <a:ext cx="86868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mn-cs"/>
                  </a:rPr>
                  <a:t>Post Infusion</a:t>
                </a:r>
              </a:p>
            </p:txBody>
          </p:sp>
        </p:grpSp>
        <p:grpSp>
          <p:nvGrpSpPr>
            <p:cNvPr id="30" name="Group 29">
              <a:extLst>
                <a:ext uri="{FF2B5EF4-FFF2-40B4-BE49-F238E27FC236}">
                  <a16:creationId xmlns:a16="http://schemas.microsoft.com/office/drawing/2014/main" id="{A470FE69-D48C-584E-A826-CAE3CB381613}"/>
                </a:ext>
              </a:extLst>
            </p:cNvPr>
            <p:cNvGrpSpPr/>
            <p:nvPr/>
          </p:nvGrpSpPr>
          <p:grpSpPr>
            <a:xfrm>
              <a:off x="467777" y="3013650"/>
              <a:ext cx="8008194" cy="2294780"/>
              <a:chOff x="501356" y="2706826"/>
              <a:chExt cx="8008194" cy="2294780"/>
            </a:xfrm>
          </p:grpSpPr>
          <p:sp>
            <p:nvSpPr>
              <p:cNvPr id="31" name="TextBox 30">
                <a:extLst>
                  <a:ext uri="{FF2B5EF4-FFF2-40B4-BE49-F238E27FC236}">
                    <a16:creationId xmlns:a16="http://schemas.microsoft.com/office/drawing/2014/main" id="{CB83C9AD-FF9B-904C-8170-37EDCAF502EE}"/>
                  </a:ext>
                </a:extLst>
              </p:cNvPr>
              <p:cNvSpPr txBox="1"/>
              <p:nvPr/>
            </p:nvSpPr>
            <p:spPr>
              <a:xfrm>
                <a:off x="501356" y="3858606"/>
                <a:ext cx="1592695"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D71920"/>
                    </a:solidFill>
                    <a:latin typeface="Calibri" panose="020F0502020204030204"/>
                    <a:cs typeface="+mn-cs"/>
                  </a:rPr>
                  <a:t>H</a:t>
                </a:r>
                <a:r>
                  <a:rPr kumimoji="0" lang="en-US" sz="1400" b="0" i="0" u="none" strike="noStrike" kern="1200" cap="none" spc="0" normalizeH="0" baseline="0" noProof="0" dirty="0">
                    <a:ln>
                      <a:noFill/>
                    </a:ln>
                    <a:solidFill>
                      <a:srgbClr val="D71920"/>
                    </a:solidFill>
                    <a:effectLst/>
                    <a:uLnTx/>
                    <a:uFillTx/>
                    <a:latin typeface="Calibri" panose="020F0502020204030204"/>
                    <a:ea typeface="+mn-ea"/>
                    <a:cs typeface="+mn-cs"/>
                  </a:rPr>
                  <a:t>ow the treatment works; want to hear </a:t>
                </a:r>
                <a:r>
                  <a:rPr kumimoji="0" lang="en-US" sz="1400" b="1" i="0" u="none" strike="noStrike" kern="1200" cap="none" spc="0" normalizeH="0" baseline="0" noProof="0" dirty="0">
                    <a:ln>
                      <a:noFill/>
                    </a:ln>
                    <a:solidFill>
                      <a:srgbClr val="D71920"/>
                    </a:solidFill>
                    <a:effectLst/>
                    <a:uLnTx/>
                    <a:uFillTx/>
                    <a:latin typeface="Calibri" panose="020F0502020204030204"/>
                    <a:ea typeface="+mn-ea"/>
                    <a:cs typeface="+mn-cs"/>
                  </a:rPr>
                  <a:t>success stories</a:t>
                </a:r>
              </a:p>
            </p:txBody>
          </p:sp>
          <p:sp>
            <p:nvSpPr>
              <p:cNvPr id="32" name="TextBox 31">
                <a:extLst>
                  <a:ext uri="{FF2B5EF4-FFF2-40B4-BE49-F238E27FC236}">
                    <a16:creationId xmlns:a16="http://schemas.microsoft.com/office/drawing/2014/main" id="{C257573D-5ABE-A643-96C1-B12987B21108}"/>
                  </a:ext>
                </a:extLst>
              </p:cNvPr>
              <p:cNvSpPr txBox="1"/>
              <p:nvPr/>
            </p:nvSpPr>
            <p:spPr>
              <a:xfrm>
                <a:off x="815643" y="2868006"/>
                <a:ext cx="161048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cs typeface="+mn-cs"/>
                  </a:rPr>
                  <a: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ow to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qualify</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and what scans/tests are needed</a:t>
                </a:r>
              </a:p>
            </p:txBody>
          </p:sp>
          <p:sp>
            <p:nvSpPr>
              <p:cNvPr id="33" name="TextBox 32">
                <a:extLst>
                  <a:ext uri="{FF2B5EF4-FFF2-40B4-BE49-F238E27FC236}">
                    <a16:creationId xmlns:a16="http://schemas.microsoft.com/office/drawing/2014/main" id="{C91F93CB-D191-054A-8B97-B677406AC30D}"/>
                  </a:ext>
                </a:extLst>
              </p:cNvPr>
              <p:cNvSpPr txBox="1"/>
              <p:nvPr/>
            </p:nvSpPr>
            <p:spPr>
              <a:xfrm>
                <a:off x="2318032" y="3832055"/>
                <a:ext cx="1558928"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71920"/>
                    </a:solidFill>
                    <a:effectLst/>
                    <a:uLnTx/>
                    <a:uFillTx/>
                    <a:latin typeface="Calibri" panose="020F0502020204030204"/>
                    <a:ea typeface="+mn-ea"/>
                    <a:cs typeface="+mn-cs"/>
                  </a:rPr>
                  <a:t>Info on what </a:t>
                </a:r>
                <a:r>
                  <a:rPr kumimoji="0" lang="en-US" sz="1400" b="1" i="0" u="none" strike="noStrike" kern="1200" cap="none" spc="0" normalizeH="0" baseline="0" noProof="0" dirty="0">
                    <a:ln>
                      <a:noFill/>
                    </a:ln>
                    <a:solidFill>
                      <a:srgbClr val="D71920"/>
                    </a:solidFill>
                    <a:effectLst/>
                    <a:uLnTx/>
                    <a:uFillTx/>
                    <a:latin typeface="Calibri" panose="020F0502020204030204"/>
                    <a:ea typeface="+mn-ea"/>
                    <a:cs typeface="+mn-cs"/>
                  </a:rPr>
                  <a:t>side effects</a:t>
                </a:r>
                <a:r>
                  <a:rPr kumimoji="0" lang="en-US" sz="1400" b="0" i="0" u="none" strike="noStrike" kern="1200" cap="none" spc="0" normalizeH="0" baseline="0" noProof="0" dirty="0">
                    <a:ln>
                      <a:noFill/>
                    </a:ln>
                    <a:solidFill>
                      <a:srgbClr val="D71920"/>
                    </a:solidFill>
                    <a:effectLst/>
                    <a:uLnTx/>
                    <a:uFillTx/>
                    <a:latin typeface="Calibri" panose="020F0502020204030204"/>
                    <a:ea typeface="+mn-ea"/>
                    <a:cs typeface="+mn-cs"/>
                  </a:rPr>
                  <a:t> to expect; caregivers felt unprepared following infusion</a:t>
                </a:r>
              </a:p>
            </p:txBody>
          </p:sp>
          <p:sp>
            <p:nvSpPr>
              <p:cNvPr id="34" name="TextBox 33">
                <a:extLst>
                  <a:ext uri="{FF2B5EF4-FFF2-40B4-BE49-F238E27FC236}">
                    <a16:creationId xmlns:a16="http://schemas.microsoft.com/office/drawing/2014/main" id="{390CF324-A349-5E47-A4FB-3F723481C17F}"/>
                  </a:ext>
                </a:extLst>
              </p:cNvPr>
              <p:cNvSpPr txBox="1"/>
              <p:nvPr/>
            </p:nvSpPr>
            <p:spPr>
              <a:xfrm>
                <a:off x="2773497" y="2879141"/>
                <a:ext cx="155892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Calibri" panose="020F0502020204030204"/>
                    <a:cs typeface="+mn-cs"/>
                  </a:rPr>
                  <a:t>T</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imeline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for treatment</a:t>
                </a:r>
              </a:p>
            </p:txBody>
          </p:sp>
          <p:sp>
            <p:nvSpPr>
              <p:cNvPr id="35" name="TextBox 34">
                <a:extLst>
                  <a:ext uri="{FF2B5EF4-FFF2-40B4-BE49-F238E27FC236}">
                    <a16:creationId xmlns:a16="http://schemas.microsoft.com/office/drawing/2014/main" id="{F7ED1E67-821C-D047-B559-13A968614AFD}"/>
                  </a:ext>
                </a:extLst>
              </p:cNvPr>
              <p:cNvSpPr txBox="1"/>
              <p:nvPr/>
            </p:nvSpPr>
            <p:spPr>
              <a:xfrm>
                <a:off x="4238802" y="3832055"/>
                <a:ext cx="1834032"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71920"/>
                    </a:solidFill>
                    <a:effectLst/>
                    <a:uLnTx/>
                    <a:uFillTx/>
                    <a:latin typeface="Calibri" panose="020F0502020204030204"/>
                    <a:ea typeface="+mn-ea"/>
                    <a:cs typeface="+mn-cs"/>
                  </a:rPr>
                  <a:t>A </a:t>
                </a:r>
                <a:r>
                  <a:rPr kumimoji="0" lang="en-US" sz="1400" b="1" i="0" u="none" strike="noStrike" kern="1200" cap="none" spc="0" normalizeH="0" baseline="0" noProof="0" dirty="0">
                    <a:ln>
                      <a:noFill/>
                    </a:ln>
                    <a:solidFill>
                      <a:srgbClr val="D71920"/>
                    </a:solidFill>
                    <a:effectLst/>
                    <a:uLnTx/>
                    <a:uFillTx/>
                    <a:latin typeface="Calibri" panose="020F0502020204030204"/>
                    <a:ea typeface="+mn-ea"/>
                    <a:cs typeface="+mn-cs"/>
                  </a:rPr>
                  <a:t>contact list </a:t>
                </a:r>
                <a:r>
                  <a:rPr kumimoji="0" lang="en-US" sz="1400" b="0" i="0" u="none" strike="noStrike" kern="1200" cap="none" spc="0" normalizeH="0" baseline="0" noProof="0" dirty="0">
                    <a:ln>
                      <a:noFill/>
                    </a:ln>
                    <a:solidFill>
                      <a:srgbClr val="D71920"/>
                    </a:solidFill>
                    <a:effectLst/>
                    <a:uLnTx/>
                    <a:uFillTx/>
                    <a:latin typeface="Calibri" panose="020F0502020204030204"/>
                    <a:ea typeface="+mn-ea"/>
                    <a:cs typeface="+mn-cs"/>
                  </a:rPr>
                  <a:t>with names of relevant providers and each person’s role on the team</a:t>
                </a:r>
              </a:p>
            </p:txBody>
          </p:sp>
          <p:sp>
            <p:nvSpPr>
              <p:cNvPr id="36" name="TextBox 35">
                <a:extLst>
                  <a:ext uri="{FF2B5EF4-FFF2-40B4-BE49-F238E27FC236}">
                    <a16:creationId xmlns:a16="http://schemas.microsoft.com/office/drawing/2014/main" id="{045EC84E-A6A6-BF46-B30B-0249BE5D918D}"/>
                  </a:ext>
                </a:extLst>
              </p:cNvPr>
              <p:cNvSpPr txBox="1"/>
              <p:nvPr/>
            </p:nvSpPr>
            <p:spPr>
              <a:xfrm>
                <a:off x="4700374" y="2706826"/>
                <a:ext cx="135181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Caregivers want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emotional support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resources</a:t>
                </a:r>
              </a:p>
            </p:txBody>
          </p:sp>
          <p:sp>
            <p:nvSpPr>
              <p:cNvPr id="37" name="TextBox 36">
                <a:extLst>
                  <a:ext uri="{FF2B5EF4-FFF2-40B4-BE49-F238E27FC236}">
                    <a16:creationId xmlns:a16="http://schemas.microsoft.com/office/drawing/2014/main" id="{BF34A102-3F4E-0241-813E-C25F87B9D039}"/>
                  </a:ext>
                </a:extLst>
              </p:cNvPr>
              <p:cNvSpPr txBox="1"/>
              <p:nvPr/>
            </p:nvSpPr>
            <p:spPr>
              <a:xfrm>
                <a:off x="6108017" y="3832055"/>
                <a:ext cx="1584760"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D71920"/>
                    </a:solidFill>
                    <a:latin typeface="Calibri" panose="020F0502020204030204"/>
                    <a:cs typeface="+mn-cs"/>
                  </a:rPr>
                  <a:t>I</a:t>
                </a:r>
                <a:r>
                  <a:rPr kumimoji="0" lang="en-US" sz="1400" b="0" i="0" u="none" strike="noStrike" kern="1200" cap="none" spc="0" normalizeH="0" baseline="0" noProof="0" dirty="0" err="1">
                    <a:ln>
                      <a:noFill/>
                    </a:ln>
                    <a:solidFill>
                      <a:srgbClr val="D71920"/>
                    </a:solidFill>
                    <a:effectLst/>
                    <a:uLnTx/>
                    <a:uFillTx/>
                    <a:latin typeface="Calibri" panose="020F0502020204030204"/>
                    <a:ea typeface="+mn-ea"/>
                    <a:cs typeface="+mn-cs"/>
                  </a:rPr>
                  <a:t>nfo</a:t>
                </a:r>
                <a:r>
                  <a:rPr kumimoji="0" lang="en-US" sz="1400" b="0" i="0" u="none" strike="noStrike" kern="1200" cap="none" spc="0" normalizeH="0" baseline="0" noProof="0" dirty="0">
                    <a:ln>
                      <a:noFill/>
                    </a:ln>
                    <a:solidFill>
                      <a:srgbClr val="D71920"/>
                    </a:solidFill>
                    <a:effectLst/>
                    <a:uLnTx/>
                    <a:uFillTx/>
                    <a:latin typeface="Calibri" panose="020F0502020204030204"/>
                    <a:ea typeface="+mn-ea"/>
                    <a:cs typeface="+mn-cs"/>
                  </a:rPr>
                  <a:t> about the </a:t>
                </a:r>
                <a:r>
                  <a:rPr kumimoji="0" lang="en-US" sz="1400" b="1" i="0" u="none" strike="noStrike" kern="1200" cap="none" spc="0" normalizeH="0" baseline="0" noProof="0" dirty="0">
                    <a:ln>
                      <a:noFill/>
                    </a:ln>
                    <a:solidFill>
                      <a:srgbClr val="D71920"/>
                    </a:solidFill>
                    <a:effectLst/>
                    <a:uLnTx/>
                    <a:uFillTx/>
                    <a:latin typeface="Calibri" panose="020F0502020204030204"/>
                    <a:ea typeface="+mn-ea"/>
                    <a:cs typeface="+mn-cs"/>
                  </a:rPr>
                  <a:t>local area </a:t>
                </a:r>
                <a:r>
                  <a:rPr kumimoji="0" lang="en-US" sz="1400" b="0" i="0" u="none" strike="noStrike" kern="1200" cap="none" spc="0" normalizeH="0" baseline="0" noProof="0" dirty="0">
                    <a:ln>
                      <a:noFill/>
                    </a:ln>
                    <a:solidFill>
                      <a:srgbClr val="D71920"/>
                    </a:solidFill>
                    <a:effectLst/>
                    <a:uLnTx/>
                    <a:uFillTx/>
                    <a:latin typeface="Calibri" panose="020F0502020204030204"/>
                    <a:ea typeface="+mn-ea"/>
                    <a:cs typeface="+mn-cs"/>
                  </a:rPr>
                  <a:t>where they will be staying to better </a:t>
                </a:r>
                <a:r>
                  <a:rPr kumimoji="0" lang="en-US" sz="1400" b="1" i="0" u="none" strike="noStrike" kern="1200" cap="none" spc="0" normalizeH="0" baseline="0" noProof="0" dirty="0">
                    <a:ln>
                      <a:noFill/>
                    </a:ln>
                    <a:solidFill>
                      <a:srgbClr val="D71920"/>
                    </a:solidFill>
                    <a:effectLst/>
                    <a:uLnTx/>
                    <a:uFillTx/>
                    <a:latin typeface="Calibri" panose="020F0502020204030204"/>
                    <a:ea typeface="+mn-ea"/>
                    <a:cs typeface="+mn-cs"/>
                  </a:rPr>
                  <a:t>plan</a:t>
                </a:r>
                <a:r>
                  <a:rPr kumimoji="0" lang="en-US" sz="1400" b="0" i="0" u="none" strike="noStrike" kern="1200" cap="none" spc="0" normalizeH="0" baseline="0" noProof="0" dirty="0">
                    <a:ln>
                      <a:noFill/>
                    </a:ln>
                    <a:solidFill>
                      <a:srgbClr val="D71920"/>
                    </a:solidFill>
                    <a:effectLst/>
                    <a:uLnTx/>
                    <a:uFillTx/>
                    <a:latin typeface="Calibri" panose="020F0502020204030204"/>
                    <a:ea typeface="+mn-ea"/>
                    <a:cs typeface="+mn-cs"/>
                  </a:rPr>
                  <a:t> their stays </a:t>
                </a:r>
              </a:p>
            </p:txBody>
          </p:sp>
          <p:sp>
            <p:nvSpPr>
              <p:cNvPr id="38" name="TextBox 37">
                <a:extLst>
                  <a:ext uri="{FF2B5EF4-FFF2-40B4-BE49-F238E27FC236}">
                    <a16:creationId xmlns:a16="http://schemas.microsoft.com/office/drawing/2014/main" id="{024308E8-7925-FF49-990C-27FAD10B5AF5}"/>
                  </a:ext>
                </a:extLst>
              </p:cNvPr>
              <p:cNvSpPr txBox="1"/>
              <p:nvPr/>
            </p:nvSpPr>
            <p:spPr>
              <a:xfrm>
                <a:off x="6682740" y="2815142"/>
                <a:ext cx="182681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Calibri" panose="020F0502020204030204"/>
                    <a:cs typeface="+mn-cs"/>
                  </a:rPr>
                  <a:t>U</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nprepared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for severe acute CRS  symptoms</a:t>
                </a:r>
              </a:p>
            </p:txBody>
          </p:sp>
        </p:grpSp>
      </p:grpSp>
      <p:sp>
        <p:nvSpPr>
          <p:cNvPr id="39" name="TextBox 38">
            <a:extLst>
              <a:ext uri="{FF2B5EF4-FFF2-40B4-BE49-F238E27FC236}">
                <a16:creationId xmlns:a16="http://schemas.microsoft.com/office/drawing/2014/main" id="{B7B64B8F-FF99-F047-8275-08F47487C02E}"/>
              </a:ext>
            </a:extLst>
          </p:cNvPr>
          <p:cNvSpPr txBox="1"/>
          <p:nvPr/>
        </p:nvSpPr>
        <p:spPr>
          <a:xfrm>
            <a:off x="7776989" y="2737138"/>
            <a:ext cx="108287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71920"/>
                </a:solidFill>
                <a:effectLst/>
                <a:uLnTx/>
                <a:uFillTx/>
                <a:latin typeface="Calibri" panose="020F0502020204030204"/>
                <a:ea typeface="+mn-ea"/>
                <a:cs typeface="+mn-cs"/>
              </a:rPr>
              <a:t>Outside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71920"/>
                </a:solidFill>
                <a:effectLst/>
                <a:uLnTx/>
                <a:uFillTx/>
                <a:latin typeface="Calibri" panose="020F0502020204030204"/>
                <a:ea typeface="+mn-ea"/>
                <a:cs typeface="+mn-cs"/>
              </a:rPr>
              <a:t>Resources</a:t>
            </a:r>
          </a:p>
        </p:txBody>
      </p:sp>
      <p:cxnSp>
        <p:nvCxnSpPr>
          <p:cNvPr id="43" name="Elbow Connector 42">
            <a:extLst>
              <a:ext uri="{FF2B5EF4-FFF2-40B4-BE49-F238E27FC236}">
                <a16:creationId xmlns:a16="http://schemas.microsoft.com/office/drawing/2014/main" id="{A7F9C270-518F-8843-BE8D-21137D1D924A}"/>
              </a:ext>
            </a:extLst>
          </p:cNvPr>
          <p:cNvCxnSpPr>
            <a:cxnSpLocks/>
          </p:cNvCxnSpPr>
          <p:nvPr/>
        </p:nvCxnSpPr>
        <p:spPr>
          <a:xfrm>
            <a:off x="7543800" y="3250006"/>
            <a:ext cx="1171925" cy="109830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2DC8ED8-84FC-5148-A7AA-DD5649001796}"/>
              </a:ext>
            </a:extLst>
          </p:cNvPr>
          <p:cNvSpPr txBox="1"/>
          <p:nvPr/>
        </p:nvSpPr>
        <p:spPr>
          <a:xfrm>
            <a:off x="7618366" y="4456093"/>
            <a:ext cx="158476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71920"/>
                </a:solidFill>
                <a:effectLst/>
                <a:uLnTx/>
                <a:uFillTx/>
                <a:latin typeface="Calibri" panose="020F0502020204030204"/>
                <a:ea typeface="+mn-ea"/>
                <a:cs typeface="+mn-cs"/>
              </a:rPr>
              <a:t>An exhaustive list of </a:t>
            </a:r>
            <a:r>
              <a:rPr kumimoji="0" lang="en-US" sz="1400" b="1" i="0" u="none" strike="noStrike" kern="1200" cap="none" spc="0" normalizeH="0" baseline="0" noProof="0" dirty="0">
                <a:ln>
                  <a:noFill/>
                </a:ln>
                <a:solidFill>
                  <a:srgbClr val="D71920"/>
                </a:solidFill>
                <a:effectLst/>
                <a:uLnTx/>
                <a:uFillTx/>
                <a:latin typeface="Calibri" panose="020F0502020204030204"/>
                <a:ea typeface="+mn-ea"/>
                <a:cs typeface="+mn-cs"/>
              </a:rPr>
              <a:t>outside resources </a:t>
            </a:r>
            <a:r>
              <a:rPr kumimoji="0" lang="en-US" sz="1400" b="0" i="0" u="none" strike="noStrike" kern="1200" cap="none" spc="0" normalizeH="0" baseline="0" noProof="0" dirty="0">
                <a:ln>
                  <a:noFill/>
                </a:ln>
                <a:solidFill>
                  <a:srgbClr val="D71920"/>
                </a:solidFill>
                <a:effectLst/>
                <a:uLnTx/>
                <a:uFillTx/>
                <a:latin typeface="Calibri" panose="020F0502020204030204"/>
                <a:ea typeface="+mn-ea"/>
                <a:cs typeface="+mn-cs"/>
              </a:rPr>
              <a:t>to help offset costs</a:t>
            </a:r>
          </a:p>
        </p:txBody>
      </p:sp>
    </p:spTree>
    <p:extLst>
      <p:ext uri="{BB962C8B-B14F-4D97-AF65-F5344CB8AC3E}">
        <p14:creationId xmlns:p14="http://schemas.microsoft.com/office/powerpoint/2010/main" val="99296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Needs Assessment Conclusions</a:t>
            </a:r>
          </a:p>
        </p:txBody>
      </p:sp>
      <p:sp>
        <p:nvSpPr>
          <p:cNvPr id="3" name="Content Placeholder 2"/>
          <p:cNvSpPr>
            <a:spLocks noGrp="1"/>
          </p:cNvSpPr>
          <p:nvPr>
            <p:ph idx="1"/>
          </p:nvPr>
        </p:nvSpPr>
        <p:spPr>
          <a:xfrm>
            <a:off x="477032" y="914400"/>
            <a:ext cx="8285967" cy="5181600"/>
          </a:xfrm>
        </p:spPr>
        <p:txBody>
          <a:bodyPr/>
          <a:lstStyle/>
          <a:p>
            <a:pPr marL="0" marR="0" indent="0">
              <a:spcBef>
                <a:spcPts val="0"/>
              </a:spcBef>
              <a:spcAft>
                <a:spcPts val="0"/>
              </a:spcAft>
              <a:buNone/>
            </a:pPr>
            <a:endParaRPr lang="en-US" sz="2200" dirty="0">
              <a:latin typeface="Calibri (body)"/>
              <a:cs typeface="Times New Roman" panose="02020603050405020304" pitchFamily="18" charset="0"/>
            </a:endParaRPr>
          </a:p>
          <a:p>
            <a:pPr>
              <a:spcBef>
                <a:spcPts val="0"/>
              </a:spcBef>
            </a:pPr>
            <a:r>
              <a:rPr lang="en-US" sz="2200" dirty="0">
                <a:latin typeface="Calibri (body)"/>
                <a:cs typeface="Times New Roman" panose="02020603050405020304" pitchFamily="18" charset="0"/>
              </a:rPr>
              <a:t>Much like information needed at the beginning of the development of bone marrow &amp; stem cell transplant, there is a lot of need for services</a:t>
            </a:r>
          </a:p>
          <a:p>
            <a:pPr marR="0">
              <a:spcBef>
                <a:spcPts val="0"/>
              </a:spcBef>
              <a:spcAft>
                <a:spcPts val="0"/>
              </a:spcAft>
            </a:pPr>
            <a:endParaRPr lang="en-US" sz="2200" dirty="0">
              <a:latin typeface="Calibri (body)"/>
              <a:cs typeface="Times New Roman" panose="02020603050405020304" pitchFamily="18" charset="0"/>
            </a:endParaRPr>
          </a:p>
          <a:p>
            <a:pPr marR="0">
              <a:spcBef>
                <a:spcPts val="0"/>
              </a:spcBef>
              <a:spcAft>
                <a:spcPts val="0"/>
              </a:spcAft>
            </a:pPr>
            <a:r>
              <a:rPr lang="en-US" sz="2200" dirty="0">
                <a:latin typeface="Calibri (body)"/>
                <a:cs typeface="Times New Roman" panose="02020603050405020304" pitchFamily="18" charset="0"/>
              </a:rPr>
              <a:t>For both patients and providers, treatment-related side effects are top of mind</a:t>
            </a:r>
          </a:p>
          <a:p>
            <a:pPr marR="0">
              <a:spcBef>
                <a:spcPts val="0"/>
              </a:spcBef>
              <a:spcAft>
                <a:spcPts val="0"/>
              </a:spcAft>
            </a:pPr>
            <a:endParaRPr lang="en-US" sz="2200" dirty="0">
              <a:latin typeface="Calibri (body)"/>
              <a:cs typeface="Times New Roman" panose="02020603050405020304" pitchFamily="18" charset="0"/>
            </a:endParaRPr>
          </a:p>
          <a:p>
            <a:pPr>
              <a:spcBef>
                <a:spcPts val="0"/>
              </a:spcBef>
            </a:pPr>
            <a:r>
              <a:rPr lang="en-US" sz="2200" dirty="0">
                <a:latin typeface="Calibri (body)"/>
                <a:cs typeface="Times New Roman" panose="02020603050405020304" pitchFamily="18" charset="0"/>
              </a:rPr>
              <a:t>Need extra support around logistics &amp; travel, since so many patients &amp; caregivers will live at a distance from their CAR T center</a:t>
            </a:r>
          </a:p>
          <a:p>
            <a:pPr marL="0" marR="0" indent="0">
              <a:spcBef>
                <a:spcPts val="0"/>
              </a:spcBef>
              <a:spcAft>
                <a:spcPts val="0"/>
              </a:spcAft>
              <a:buNone/>
            </a:pPr>
            <a:endParaRPr lang="en-US" sz="2200" dirty="0">
              <a:latin typeface="Calibri (body)"/>
              <a:cs typeface="Times New Roman" panose="02020603050405020304" pitchFamily="18" charset="0"/>
            </a:endParaRPr>
          </a:p>
          <a:p>
            <a:pPr marR="0">
              <a:spcBef>
                <a:spcPts val="0"/>
              </a:spcBef>
              <a:spcAft>
                <a:spcPts val="0"/>
              </a:spcAft>
            </a:pPr>
            <a:r>
              <a:rPr lang="en-US" sz="2200" dirty="0">
                <a:latin typeface="Calibri (body)"/>
                <a:cs typeface="Times New Roman" panose="02020603050405020304" pitchFamily="18" charset="0"/>
              </a:rPr>
              <a:t>This underscores the importance of developing turnkey education, resources, and tools to help patients and caregivers understand and manage CAR T-related side effects</a:t>
            </a:r>
          </a:p>
          <a:p>
            <a:pPr marL="0" marR="0">
              <a:spcBef>
                <a:spcPts val="0"/>
              </a:spcBef>
              <a:spcAft>
                <a:spcPts val="0"/>
              </a:spcAft>
            </a:pPr>
            <a:endParaRPr lang="en-US" sz="2200" dirty="0">
              <a:effectLst/>
              <a:latin typeface="Calibri (body)"/>
              <a:ea typeface="Calibri" panose="020F0502020204030204" pitchFamily="34" charset="0"/>
              <a:cs typeface="Times New Roman" panose="02020603050405020304" pitchFamily="18" charset="0"/>
            </a:endParaRPr>
          </a:p>
          <a:p>
            <a:pPr marL="0" indent="0">
              <a:spcBef>
                <a:spcPts val="0"/>
              </a:spcBef>
              <a:buNone/>
            </a:pPr>
            <a:endParaRPr lang="en-US" sz="2200" dirty="0">
              <a:latin typeface="Calibri (body)"/>
              <a:cs typeface="Times New Roman" panose="02020603050405020304" pitchFamily="18" charset="0"/>
            </a:endParaRPr>
          </a:p>
          <a:p>
            <a:pPr marL="0" marR="0">
              <a:spcBef>
                <a:spcPts val="0"/>
              </a:spcBef>
              <a:spcAft>
                <a:spcPts val="0"/>
              </a:spcAft>
            </a:pPr>
            <a:endParaRPr lang="en-US" sz="2500" dirty="0">
              <a:effectLst/>
              <a:latin typeface="Calibri (body)"/>
              <a:ea typeface="Calibri" panose="020F0502020204030204" pitchFamily="34" charset="0"/>
              <a:cs typeface="Times New Roman" panose="02020603050405020304" pitchFamily="18" charset="0"/>
            </a:endParaRPr>
          </a:p>
          <a:p>
            <a:endParaRPr lang="en-US" sz="2500" dirty="0">
              <a:latin typeface="Calibri (body)"/>
            </a:endParaRPr>
          </a:p>
        </p:txBody>
      </p:sp>
    </p:spTree>
    <p:extLst>
      <p:ext uri="{BB962C8B-B14F-4D97-AF65-F5344CB8AC3E}">
        <p14:creationId xmlns:p14="http://schemas.microsoft.com/office/powerpoint/2010/main" val="3671379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7975" y="76200"/>
            <a:ext cx="7391400" cy="1981200"/>
          </a:xfrm>
        </p:spPr>
        <p:txBody>
          <a:bodyPr/>
          <a:lstStyle/>
          <a:p>
            <a:pPr lvl="0" fontAlgn="base">
              <a:lnSpc>
                <a:spcPct val="100000"/>
              </a:lnSpc>
              <a:spcBef>
                <a:spcPts val="0"/>
              </a:spcBef>
            </a:pPr>
            <a:r>
              <a:rPr lang="en-US" sz="4000" b="1" dirty="0">
                <a:latin typeface="Calibri (Headings)"/>
                <a:ea typeface="+mn-ea"/>
                <a:cs typeface="Arial" charset="0"/>
              </a:rPr>
              <a:t>Developing Educational Materials for Patients Entering CAR T Cell Therapy and their Caregivers</a:t>
            </a:r>
            <a:endParaRPr lang="en-US" sz="4000" dirty="0">
              <a:latin typeface="Calibri (Headings)"/>
            </a:endParaRPr>
          </a:p>
        </p:txBody>
      </p:sp>
      <p:sp>
        <p:nvSpPr>
          <p:cNvPr id="5" name="Subtitle 4"/>
          <p:cNvSpPr>
            <a:spLocks noGrp="1"/>
          </p:cNvSpPr>
          <p:nvPr>
            <p:ph type="subTitle" idx="1"/>
          </p:nvPr>
        </p:nvSpPr>
        <p:spPr>
          <a:xfrm>
            <a:off x="762000" y="2590800"/>
            <a:ext cx="7696200" cy="3124200"/>
          </a:xfrm>
        </p:spPr>
        <p:txBody>
          <a:bodyPr/>
          <a:lstStyle/>
          <a:p>
            <a:pPr lvl="0" algn="l" fontAlgn="base">
              <a:lnSpc>
                <a:spcPct val="100000"/>
              </a:lnSpc>
              <a:spcBef>
                <a:spcPct val="0"/>
              </a:spcBef>
              <a:spcAft>
                <a:spcPct val="0"/>
              </a:spcAft>
              <a:tabLst>
                <a:tab pos="8915400" algn="r"/>
              </a:tabLst>
            </a:pPr>
            <a:r>
              <a:rPr lang="en-US" sz="2200" dirty="0">
                <a:latin typeface="Calibri (body)"/>
                <a:cs typeface="Arial" charset="0"/>
              </a:rPr>
              <a:t>Presented by: Richa Ruwala, BS</a:t>
            </a:r>
          </a:p>
          <a:p>
            <a:pPr lvl="0" algn="l" fontAlgn="base">
              <a:lnSpc>
                <a:spcPct val="100000"/>
              </a:lnSpc>
              <a:spcBef>
                <a:spcPct val="0"/>
              </a:spcBef>
              <a:spcAft>
                <a:spcPct val="0"/>
              </a:spcAft>
              <a:tabLst>
                <a:tab pos="8915400" algn="r"/>
              </a:tabLst>
            </a:pPr>
            <a:r>
              <a:rPr lang="en-US" sz="2200" dirty="0">
                <a:latin typeface="Calibri (body)"/>
                <a:cs typeface="Arial" charset="0"/>
              </a:rPr>
              <a:t>ICEC 2020</a:t>
            </a:r>
          </a:p>
          <a:p>
            <a:pPr lvl="0" algn="l" fontAlgn="base">
              <a:lnSpc>
                <a:spcPct val="100000"/>
              </a:lnSpc>
              <a:spcBef>
                <a:spcPct val="0"/>
              </a:spcBef>
              <a:spcAft>
                <a:spcPct val="0"/>
              </a:spcAft>
              <a:tabLst>
                <a:tab pos="8915400" algn="r"/>
              </a:tabLst>
            </a:pPr>
            <a:r>
              <a:rPr lang="en-US" sz="2200" dirty="0">
                <a:latin typeface="Calibri (body)"/>
                <a:cs typeface="Arial" charset="0"/>
              </a:rPr>
              <a:t>October 12-16,  2020</a:t>
            </a:r>
          </a:p>
          <a:p>
            <a:pPr lvl="0" algn="l" fontAlgn="base">
              <a:lnSpc>
                <a:spcPct val="100000"/>
              </a:lnSpc>
              <a:spcBef>
                <a:spcPct val="0"/>
              </a:spcBef>
              <a:spcAft>
                <a:spcPct val="0"/>
              </a:spcAft>
              <a:tabLst>
                <a:tab pos="8915400" algn="r"/>
              </a:tabLst>
            </a:pPr>
            <a:r>
              <a:rPr lang="en-US" sz="2200" dirty="0">
                <a:latin typeface="Calibri (body)"/>
                <a:cs typeface="Arial" charset="0"/>
              </a:rPr>
              <a:t>Virtual Conference</a:t>
            </a:r>
          </a:p>
          <a:p>
            <a:pPr lvl="0" algn="l" fontAlgn="base">
              <a:lnSpc>
                <a:spcPct val="100000"/>
              </a:lnSpc>
              <a:spcBef>
                <a:spcPct val="0"/>
              </a:spcBef>
              <a:spcAft>
                <a:spcPct val="0"/>
              </a:spcAft>
              <a:tabLst>
                <a:tab pos="8915400" algn="r"/>
              </a:tabLst>
            </a:pPr>
            <a:endParaRPr lang="en-US" sz="1800" dirty="0">
              <a:latin typeface="Calibri (body)"/>
              <a:cs typeface="Arial" charset="0"/>
            </a:endParaRPr>
          </a:p>
          <a:p>
            <a:pPr lvl="0" algn="l" fontAlgn="base">
              <a:lnSpc>
                <a:spcPct val="100000"/>
              </a:lnSpc>
              <a:spcBef>
                <a:spcPct val="0"/>
              </a:spcBef>
              <a:spcAft>
                <a:spcPct val="0"/>
              </a:spcAft>
              <a:tabLst>
                <a:tab pos="8915400" algn="r"/>
              </a:tabLst>
            </a:pPr>
            <a:r>
              <a:rPr lang="en-US" sz="1800" dirty="0">
                <a:latin typeface="Calibri (body)"/>
                <a:cs typeface="Arial" charset="0"/>
              </a:rPr>
              <a:t>Co-authors: </a:t>
            </a:r>
          </a:p>
          <a:p>
            <a:pPr lvl="0" algn="l" fontAlgn="base">
              <a:lnSpc>
                <a:spcPct val="100000"/>
              </a:lnSpc>
              <a:spcBef>
                <a:spcPct val="0"/>
              </a:spcBef>
              <a:spcAft>
                <a:spcPct val="0"/>
              </a:spcAft>
              <a:tabLst>
                <a:tab pos="8915400" algn="r"/>
              </a:tabLst>
            </a:pPr>
            <a:r>
              <a:rPr lang="en-US" sz="1800" dirty="0">
                <a:latin typeface="Calibri (body)"/>
                <a:cs typeface="Arial" charset="0"/>
              </a:rPr>
              <a:t>M. Claire Saxton, MBA</a:t>
            </a:r>
            <a:r>
              <a:rPr lang="en-US" sz="1800" baseline="30000" dirty="0">
                <a:latin typeface="Calibri (body)"/>
                <a:cs typeface="Arial" charset="0"/>
              </a:rPr>
              <a:t>1</a:t>
            </a:r>
            <a:r>
              <a:rPr lang="en-US" sz="1800" dirty="0">
                <a:latin typeface="Calibri (body)"/>
                <a:cs typeface="Arial" charset="0"/>
              </a:rPr>
              <a:t>, Susan Ash-Lee, MSW, LCSW</a:t>
            </a:r>
            <a:r>
              <a:rPr lang="en-US" sz="1800" baseline="30000" dirty="0">
                <a:latin typeface="Calibri (body)"/>
                <a:cs typeface="Arial" charset="0"/>
              </a:rPr>
              <a:t>1</a:t>
            </a:r>
            <a:r>
              <a:rPr lang="en-US" sz="1800" dirty="0">
                <a:latin typeface="Calibri (body)"/>
                <a:cs typeface="Arial" charset="0"/>
              </a:rPr>
              <a:t>, Elizabeth Franklin, PhD, LGSW, ACSW</a:t>
            </a:r>
            <a:r>
              <a:rPr lang="en-US" sz="1800" baseline="30000" dirty="0">
                <a:latin typeface="Calibri (body)"/>
                <a:cs typeface="Arial" charset="0"/>
              </a:rPr>
              <a:t>1</a:t>
            </a:r>
            <a:r>
              <a:rPr lang="en-US" sz="1800" dirty="0">
                <a:latin typeface="Calibri (body)"/>
                <a:cs typeface="Arial" charset="0"/>
              </a:rPr>
              <a:t>, Maria Gonzalo, MS</a:t>
            </a:r>
            <a:r>
              <a:rPr lang="en-US" sz="1800" baseline="30000" dirty="0">
                <a:latin typeface="Calibri (body)"/>
                <a:cs typeface="Arial" charset="0"/>
              </a:rPr>
              <a:t>1</a:t>
            </a:r>
            <a:r>
              <a:rPr lang="en-US" sz="1800" dirty="0">
                <a:latin typeface="Calibri (body)"/>
                <a:cs typeface="Arial" charset="0"/>
              </a:rPr>
              <a:t>, Jenny </a:t>
            </a:r>
            <a:r>
              <a:rPr lang="en-US" sz="1800" dirty="0" err="1">
                <a:latin typeface="Calibri (body)"/>
                <a:cs typeface="Arial" charset="0"/>
              </a:rPr>
              <a:t>Karubian</a:t>
            </a:r>
            <a:r>
              <a:rPr lang="en-US" sz="1800" dirty="0">
                <a:latin typeface="Calibri (body)"/>
                <a:cs typeface="Arial" charset="0"/>
              </a:rPr>
              <a:t>, MA</a:t>
            </a:r>
            <a:r>
              <a:rPr lang="en-US" sz="1800" baseline="30000" dirty="0">
                <a:latin typeface="Calibri (body)"/>
                <a:cs typeface="Arial" charset="0"/>
              </a:rPr>
              <a:t>3</a:t>
            </a:r>
            <a:r>
              <a:rPr lang="en-US" sz="1800" dirty="0">
                <a:latin typeface="Calibri (body)"/>
                <a:cs typeface="Arial" charset="0"/>
              </a:rPr>
              <a:t>, Kirstin Fearnley, MALS</a:t>
            </a:r>
            <a:r>
              <a:rPr lang="en-US" sz="1800" baseline="30000" dirty="0">
                <a:latin typeface="Calibri (body)"/>
                <a:cs typeface="Arial" charset="0"/>
              </a:rPr>
              <a:t>1</a:t>
            </a:r>
            <a:r>
              <a:rPr lang="en-US" sz="1800" dirty="0">
                <a:latin typeface="Calibri (body)"/>
                <a:cs typeface="Arial" charset="0"/>
              </a:rPr>
              <a:t>, Richa Ruwala, BS</a:t>
            </a:r>
            <a:r>
              <a:rPr lang="en-US" sz="1800" baseline="30000" dirty="0">
                <a:latin typeface="Calibri (body)"/>
                <a:cs typeface="Arial" charset="0"/>
              </a:rPr>
              <a:t>1</a:t>
            </a:r>
            <a:r>
              <a:rPr lang="en-US" sz="1800" dirty="0">
                <a:latin typeface="Calibri (body)"/>
                <a:cs typeface="Arial" charset="0"/>
              </a:rPr>
              <a:t>, Alex Swales, MSW</a:t>
            </a:r>
            <a:r>
              <a:rPr lang="en-US" sz="1800" baseline="30000" dirty="0">
                <a:latin typeface="Calibri (body)"/>
                <a:cs typeface="Arial" charset="0"/>
              </a:rPr>
              <a:t>1</a:t>
            </a:r>
            <a:r>
              <a:rPr lang="en-US" sz="1800" dirty="0">
                <a:latin typeface="Calibri (body)"/>
                <a:cs typeface="Arial" charset="0"/>
              </a:rPr>
              <a:t>, Alexandra K. Zaleta, PhD</a:t>
            </a:r>
            <a:r>
              <a:rPr lang="en-US" sz="1800" baseline="30000" dirty="0">
                <a:latin typeface="Calibri (body)"/>
                <a:cs typeface="Arial" charset="0"/>
              </a:rPr>
              <a:t>2</a:t>
            </a:r>
          </a:p>
          <a:p>
            <a:pPr lvl="0" algn="l" fontAlgn="base">
              <a:lnSpc>
                <a:spcPct val="100000"/>
              </a:lnSpc>
              <a:spcBef>
                <a:spcPct val="0"/>
              </a:spcBef>
              <a:spcAft>
                <a:spcPct val="0"/>
              </a:spcAft>
              <a:tabLst>
                <a:tab pos="8915400" algn="r"/>
              </a:tabLst>
            </a:pPr>
            <a:endParaRPr lang="en-US" sz="1800" dirty="0">
              <a:latin typeface="Calibri (body)"/>
              <a:cs typeface="Arial" charset="0"/>
            </a:endParaRPr>
          </a:p>
          <a:p>
            <a:pPr lvl="0" algn="l" fontAlgn="base">
              <a:lnSpc>
                <a:spcPct val="100000"/>
              </a:lnSpc>
              <a:spcBef>
                <a:spcPct val="0"/>
              </a:spcBef>
              <a:spcAft>
                <a:spcPct val="0"/>
              </a:spcAft>
            </a:pPr>
            <a:r>
              <a:rPr lang="en-US" sz="1800" baseline="30000" dirty="0">
                <a:latin typeface="Calibri (body)"/>
                <a:ea typeface="Tahoma" panose="020B0604030504040204" pitchFamily="34" charset="0"/>
                <a:cs typeface="Tahoma" panose="020B0604030504040204" pitchFamily="34" charset="0"/>
              </a:rPr>
              <a:t>1</a:t>
            </a:r>
            <a:r>
              <a:rPr lang="en-US" sz="1800" dirty="0">
                <a:latin typeface="Calibri (body)"/>
                <a:ea typeface="Tahoma" panose="020B0604030504040204" pitchFamily="34" charset="0"/>
                <a:cs typeface="Tahoma" panose="020B0604030504040204" pitchFamily="34" charset="0"/>
              </a:rPr>
              <a:t>Cancer Support Community, Washington D.C.</a:t>
            </a:r>
          </a:p>
          <a:p>
            <a:pPr lvl="0" algn="l" fontAlgn="base">
              <a:lnSpc>
                <a:spcPct val="100000"/>
              </a:lnSpc>
              <a:spcBef>
                <a:spcPct val="0"/>
              </a:spcBef>
              <a:spcAft>
                <a:spcPct val="0"/>
              </a:spcAft>
            </a:pPr>
            <a:r>
              <a:rPr lang="en-US" sz="1800" baseline="30000" dirty="0">
                <a:latin typeface="Calibri (body)"/>
                <a:ea typeface="Tahoma" panose="020B0604030504040204" pitchFamily="34" charset="0"/>
                <a:cs typeface="Tahoma" panose="020B0604030504040204" pitchFamily="34" charset="0"/>
              </a:rPr>
              <a:t>2</a:t>
            </a:r>
            <a:r>
              <a:rPr lang="en-US" sz="1800" dirty="0">
                <a:latin typeface="Calibri (body)"/>
                <a:ea typeface="Tahoma" panose="020B0604030504040204" pitchFamily="34" charset="0"/>
                <a:cs typeface="Tahoma" panose="020B0604030504040204" pitchFamily="34" charset="0"/>
              </a:rPr>
              <a:t>Cancer Support Community, Research and Training Institute, Philadelphia PA</a:t>
            </a:r>
          </a:p>
          <a:p>
            <a:pPr lvl="0" algn="l" fontAlgn="base">
              <a:lnSpc>
                <a:spcPct val="100000"/>
              </a:lnSpc>
              <a:spcBef>
                <a:spcPct val="0"/>
              </a:spcBef>
              <a:spcAft>
                <a:spcPct val="0"/>
              </a:spcAft>
            </a:pPr>
            <a:r>
              <a:rPr lang="en-US" sz="1800" baseline="30000" dirty="0">
                <a:latin typeface="Calibri (body)"/>
                <a:ea typeface="Tahoma" panose="020B0604030504040204" pitchFamily="34" charset="0"/>
                <a:cs typeface="Tahoma" panose="020B0604030504040204" pitchFamily="34" charset="0"/>
              </a:rPr>
              <a:t>3</a:t>
            </a:r>
            <a:r>
              <a:rPr lang="en-US" sz="1800" dirty="0">
                <a:latin typeface="Calibri (body)"/>
                <a:ea typeface="Tahoma" panose="020B0604030504040204" pitchFamily="34" charset="0"/>
                <a:cs typeface="Tahoma" panose="020B0604030504040204" pitchFamily="34" charset="0"/>
              </a:rPr>
              <a:t>Ready to Launch Research, Los Angeles, CA</a:t>
            </a:r>
          </a:p>
          <a:p>
            <a:endParaRPr lang="en-US" sz="1800" dirty="0">
              <a:latin typeface="Calibri (body)"/>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0820" y="2590800"/>
            <a:ext cx="3570235" cy="1442241"/>
          </a:xfrm>
          <a:prstGeom prst="rect">
            <a:avLst/>
          </a:prstGeom>
        </p:spPr>
      </p:pic>
    </p:spTree>
    <p:extLst>
      <p:ext uri="{BB962C8B-B14F-4D97-AF65-F5344CB8AC3E}">
        <p14:creationId xmlns:p14="http://schemas.microsoft.com/office/powerpoint/2010/main" val="1130146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Next Steps</a:t>
            </a:r>
          </a:p>
        </p:txBody>
      </p:sp>
      <p:sp>
        <p:nvSpPr>
          <p:cNvPr id="3" name="Content Placeholder 2"/>
          <p:cNvSpPr>
            <a:spLocks noGrp="1"/>
          </p:cNvSpPr>
          <p:nvPr>
            <p:ph idx="1"/>
          </p:nvPr>
        </p:nvSpPr>
        <p:spPr>
          <a:xfrm>
            <a:off x="430685" y="1276161"/>
            <a:ext cx="3790168" cy="4819839"/>
          </a:xfrm>
        </p:spPr>
        <p:txBody>
          <a:bodyPr/>
          <a:lstStyle/>
          <a:p>
            <a:pPr>
              <a:spcBef>
                <a:spcPts val="0"/>
              </a:spcBef>
            </a:pPr>
            <a:endParaRPr lang="en-US" sz="400" dirty="0">
              <a:latin typeface="Calibri (body)"/>
              <a:cs typeface="Times New Roman" panose="02020603050405020304" pitchFamily="18" charset="0"/>
            </a:endParaRPr>
          </a:p>
          <a:p>
            <a:pPr>
              <a:spcBef>
                <a:spcPts val="0"/>
              </a:spcBef>
            </a:pPr>
            <a:r>
              <a:rPr lang="en-US" sz="2000" dirty="0">
                <a:latin typeface="Calibri (body)"/>
                <a:cs typeface="Times New Roman" panose="02020603050405020304" pitchFamily="18" charset="0"/>
              </a:rPr>
              <a:t>Patient/caregiver guide with integrated Patient/Provider discussion tools and treatment planning worksheets</a:t>
            </a:r>
          </a:p>
          <a:p>
            <a:pPr>
              <a:spcBef>
                <a:spcPts val="0"/>
              </a:spcBef>
            </a:pPr>
            <a:r>
              <a:rPr lang="en-US" sz="2000" dirty="0">
                <a:latin typeface="Calibri (body)"/>
                <a:cs typeface="Times New Roman" panose="02020603050405020304" pitchFamily="18" charset="0"/>
              </a:rPr>
              <a:t>Guide will be printed, posted online, and offered to CAR T institutions</a:t>
            </a:r>
          </a:p>
          <a:p>
            <a:pPr>
              <a:spcBef>
                <a:spcPts val="0"/>
              </a:spcBef>
            </a:pPr>
            <a:r>
              <a:rPr lang="en-US" sz="2000" dirty="0">
                <a:latin typeface="Calibri (body)"/>
                <a:cs typeface="Times New Roman" panose="02020603050405020304" pitchFamily="18" charset="0"/>
              </a:rPr>
              <a:t>Journey Map</a:t>
            </a:r>
          </a:p>
          <a:p>
            <a:pPr>
              <a:spcBef>
                <a:spcPts val="0"/>
              </a:spcBef>
            </a:pPr>
            <a:r>
              <a:rPr lang="en-US" sz="2000" dirty="0">
                <a:latin typeface="Calibri (body)"/>
                <a:cs typeface="Times New Roman" panose="02020603050405020304" pitchFamily="18" charset="0"/>
              </a:rPr>
              <a:t>Touchpoints Document</a:t>
            </a:r>
          </a:p>
          <a:p>
            <a:pPr>
              <a:spcBef>
                <a:spcPts val="0"/>
              </a:spcBef>
            </a:pPr>
            <a:r>
              <a:rPr lang="en-US" sz="2000" dirty="0">
                <a:latin typeface="Calibri (body)"/>
                <a:cs typeface="Times New Roman" panose="02020603050405020304" pitchFamily="18" charset="0"/>
              </a:rPr>
              <a:t>Additional eLearning videos</a:t>
            </a:r>
          </a:p>
          <a:p>
            <a:pPr>
              <a:spcBef>
                <a:spcPts val="0"/>
              </a:spcBef>
            </a:pPr>
            <a:r>
              <a:rPr lang="en-US" sz="2000" dirty="0">
                <a:latin typeface="Calibri (body)"/>
                <a:cs typeface="Times New Roman" panose="02020603050405020304" pitchFamily="18" charset="0"/>
              </a:rPr>
              <a:t>Materials integrate support from MyLifeLine CAR T discussion group &amp; specialized 800# for Cancer Support Helpline</a:t>
            </a:r>
          </a:p>
          <a:p>
            <a:endParaRPr lang="en-US" sz="2400" dirty="0">
              <a:latin typeface="Calibri (body)"/>
            </a:endParaRPr>
          </a:p>
        </p:txBody>
      </p:sp>
      <p:pic>
        <p:nvPicPr>
          <p:cNvPr id="1028" name="Picture 3">
            <a:extLst>
              <a:ext uri="{FF2B5EF4-FFF2-40B4-BE49-F238E27FC236}">
                <a16:creationId xmlns:a16="http://schemas.microsoft.com/office/drawing/2014/main" id="{00D54EBF-D872-4E80-82FB-084405A65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72848"/>
            <a:ext cx="2205016" cy="253715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4">
            <a:extLst>
              <a:ext uri="{FF2B5EF4-FFF2-40B4-BE49-F238E27FC236}">
                <a16:creationId xmlns:a16="http://schemas.microsoft.com/office/drawing/2014/main" id="{FD7B48E0-D520-431B-8C3C-6F627AD6A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265564"/>
            <a:ext cx="2051472" cy="252488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5">
            <a:extLst>
              <a:ext uri="{FF2B5EF4-FFF2-40B4-BE49-F238E27FC236}">
                <a16:creationId xmlns:a16="http://schemas.microsoft.com/office/drawing/2014/main" id="{CAFCD281-08C8-4B1D-A2A9-6E27C9A4A5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919004"/>
            <a:ext cx="2020496" cy="248179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5">
            <a:extLst>
              <a:ext uri="{FF2B5EF4-FFF2-40B4-BE49-F238E27FC236}">
                <a16:creationId xmlns:a16="http://schemas.microsoft.com/office/drawing/2014/main" id="{54E9BF1B-9EA2-4559-8616-673C02A8EF6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a:extLst>
              <a:ext uri="{FF2B5EF4-FFF2-40B4-BE49-F238E27FC236}">
                <a16:creationId xmlns:a16="http://schemas.microsoft.com/office/drawing/2014/main" id="{D5E37401-0908-466F-BC1E-EE2BA3A2D51D}"/>
              </a:ext>
            </a:extLst>
          </p:cNvPr>
          <p:cNvSpPr>
            <a:spLocks noChangeArrowheads="1"/>
          </p:cNvSpPr>
          <p:nvPr/>
        </p:nvSpPr>
        <p:spPr bwMode="auto">
          <a:xfrm>
            <a:off x="0" y="2203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cs typeface="Times New Roman" panose="02020603050405020304" pitchFamily="18" charset="0"/>
              </a:rPr>
              <a:t> </a:t>
            </a: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7ED65C97-605A-4901-8D67-F0045CE4DB5D}"/>
              </a:ext>
            </a:extLst>
          </p:cNvPr>
          <p:cNvSpPr>
            <a:spLocks noChangeArrowheads="1"/>
          </p:cNvSpPr>
          <p:nvPr/>
        </p:nvSpPr>
        <p:spPr bwMode="auto">
          <a:xfrm>
            <a:off x="0" y="3930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cs typeface="Times New Roman" panose="02020603050405020304" pitchFamily="18" charset="0"/>
              </a:rPr>
              <a:t> </a:t>
            </a: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52CBA023-6098-4439-B3C9-BD8A15BED654}"/>
              </a:ext>
            </a:extLst>
          </p:cNvPr>
          <p:cNvSpPr>
            <a:spLocks noChangeArrowheads="1"/>
          </p:cNvSpPr>
          <p:nvPr/>
        </p:nvSpPr>
        <p:spPr bwMode="auto">
          <a:xfrm>
            <a:off x="0" y="563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cs typeface="Times New Roman" panose="02020603050405020304" pitchFamily="18" charset="0"/>
              </a:rPr>
              <a:t> </a:t>
            </a: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9" name="Rectangle 13">
            <a:extLst>
              <a:ext uri="{FF2B5EF4-FFF2-40B4-BE49-F238E27FC236}">
                <a16:creationId xmlns:a16="http://schemas.microsoft.com/office/drawing/2014/main" id="{AFDAB735-A97E-493A-9829-26301142E97D}"/>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4">
            <a:extLst>
              <a:ext uri="{FF2B5EF4-FFF2-40B4-BE49-F238E27FC236}">
                <a16:creationId xmlns:a16="http://schemas.microsoft.com/office/drawing/2014/main" id="{5DD8AC64-F0BC-4105-B2F3-A9B2D04716A2}"/>
              </a:ext>
            </a:extLst>
          </p:cNvPr>
          <p:cNvSpPr>
            <a:spLocks noChangeArrowheads="1"/>
          </p:cNvSpPr>
          <p:nvPr/>
        </p:nvSpPr>
        <p:spPr bwMode="auto">
          <a:xfrm>
            <a:off x="152400" y="235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cs typeface="Times New Roman" panose="02020603050405020304" pitchFamily="18" charset="0"/>
              </a:rPr>
              <a:t> </a:t>
            </a: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11" name="Rectangle 15">
            <a:extLst>
              <a:ext uri="{FF2B5EF4-FFF2-40B4-BE49-F238E27FC236}">
                <a16:creationId xmlns:a16="http://schemas.microsoft.com/office/drawing/2014/main" id="{4C8A18B6-582B-456A-8961-CBD7C232539D}"/>
              </a:ext>
            </a:extLst>
          </p:cNvPr>
          <p:cNvSpPr>
            <a:spLocks noChangeArrowheads="1"/>
          </p:cNvSpPr>
          <p:nvPr/>
        </p:nvSpPr>
        <p:spPr bwMode="auto">
          <a:xfrm>
            <a:off x="152400" y="4083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cs typeface="Times New Roman" panose="02020603050405020304" pitchFamily="18" charset="0"/>
              </a:rPr>
              <a:t> </a:t>
            </a: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12" name="Rectangle 16">
            <a:extLst>
              <a:ext uri="{FF2B5EF4-FFF2-40B4-BE49-F238E27FC236}">
                <a16:creationId xmlns:a16="http://schemas.microsoft.com/office/drawing/2014/main" id="{1992739C-D064-4AAD-83AA-451D6AF797CB}"/>
              </a:ext>
            </a:extLst>
          </p:cNvPr>
          <p:cNvSpPr>
            <a:spLocks noChangeArrowheads="1"/>
          </p:cNvSpPr>
          <p:nvPr/>
        </p:nvSpPr>
        <p:spPr bwMode="auto">
          <a:xfrm>
            <a:off x="152400" y="579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a:ln>
                  <a:noFill/>
                </a:ln>
                <a:solidFill>
                  <a:schemeClr val="tx1"/>
                </a:solidFill>
                <a:effectLst/>
                <a:latin typeface="Book Antiqua" panose="02040602050305030304" pitchFamily="18" charset="0"/>
                <a:ea typeface="MS PGothic" panose="020B0600070205080204" pitchFamily="34" charset="-128"/>
                <a:cs typeface="Times New Roman" panose="02020603050405020304" pitchFamily="18" charset="0"/>
              </a:rPr>
              <a:t> </a:t>
            </a:r>
            <a:endParaRPr kumimoji="0" lang="en-US" altLang="ja-JP" sz="1800" b="0" i="0" u="none" strike="noStrike" cap="none" normalizeH="0" baseline="0">
              <a:ln>
                <a:noFill/>
              </a:ln>
              <a:solidFill>
                <a:schemeClr val="tx1"/>
              </a:solidFill>
              <a:effectLst/>
              <a:latin typeface="Arial" panose="020B0604020202020204" pitchFamily="34" charset="0"/>
            </a:endParaRPr>
          </a:p>
        </p:txBody>
      </p:sp>
      <p:pic>
        <p:nvPicPr>
          <p:cNvPr id="16" name="Picture 15">
            <a:extLst>
              <a:ext uri="{FF2B5EF4-FFF2-40B4-BE49-F238E27FC236}">
                <a16:creationId xmlns:a16="http://schemas.microsoft.com/office/drawing/2014/main" id="{BA86F3AC-E899-4BDF-B280-079E013EB920}"/>
              </a:ext>
            </a:extLst>
          </p:cNvPr>
          <p:cNvPicPr>
            <a:picLocks noChangeAspect="1"/>
          </p:cNvPicPr>
          <p:nvPr/>
        </p:nvPicPr>
        <p:blipFill>
          <a:blip r:embed="rId6"/>
          <a:stretch>
            <a:fillRect/>
          </a:stretch>
        </p:blipFill>
        <p:spPr>
          <a:xfrm>
            <a:off x="6942067" y="3930650"/>
            <a:ext cx="1883338" cy="2447429"/>
          </a:xfrm>
          <a:prstGeom prst="rect">
            <a:avLst/>
          </a:prstGeom>
        </p:spPr>
      </p:pic>
    </p:spTree>
    <p:extLst>
      <p:ext uri="{BB962C8B-B14F-4D97-AF65-F5344CB8AC3E}">
        <p14:creationId xmlns:p14="http://schemas.microsoft.com/office/powerpoint/2010/main" val="2620075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8F947-AD87-4675-A7D8-37EF34EC3AF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B3EF9C5-6736-4FCC-9887-4E710A57B587}"/>
              </a:ext>
            </a:extLst>
          </p:cNvPr>
          <p:cNvSpPr>
            <a:spLocks noGrp="1"/>
          </p:cNvSpPr>
          <p:nvPr>
            <p:ph idx="1"/>
          </p:nvPr>
        </p:nvSpPr>
        <p:spPr/>
        <p:txBody>
          <a:bodyPr/>
          <a:lstStyle/>
          <a:p>
            <a:pPr marL="0" indent="0">
              <a:buNone/>
            </a:pPr>
            <a:r>
              <a:rPr lang="en-US" sz="2000" dirty="0"/>
              <a:t>McConville, H., Harvey, M., Callahan, C., Motley, L., Difilippo, H., &amp; White, C. (2017). CAR T-cell therapy effects: Review of procedures and patient education [Online exclusive]. Clinical Journal of Oncology Nursing, 21(3), E79–E86. https://doi.org/10.1188/17.CJON.E79-E86</a:t>
            </a:r>
          </a:p>
          <a:p>
            <a:pPr marL="0" indent="0">
              <a:buNone/>
            </a:pPr>
            <a:endParaRPr lang="en-US" sz="2000" dirty="0"/>
          </a:p>
          <a:p>
            <a:pPr marL="0" indent="0">
              <a:buNone/>
            </a:pPr>
            <a:r>
              <a:rPr lang="en-US" sz="2000" dirty="0" err="1"/>
              <a:t>Aspiras</a:t>
            </a:r>
            <a:r>
              <a:rPr lang="en-US" sz="2000" dirty="0"/>
              <a:t> A, Power NJ, Gonzalo MB (2018) Survey analysis: Assessing the needs of immunotherapy patients, caregivers, and health care providers. Journal of Clinical Oncology 36 (5_suppl):135-135</a:t>
            </a:r>
          </a:p>
          <a:p>
            <a:pPr marL="0" indent="0">
              <a:buNone/>
            </a:pPr>
            <a:endParaRPr lang="en-US" sz="2000" dirty="0"/>
          </a:p>
          <a:p>
            <a:pPr marL="0" indent="0">
              <a:buNone/>
            </a:pPr>
            <a:r>
              <a:rPr lang="en-US" sz="2000" dirty="0"/>
              <a:t>Saxton C, </a:t>
            </a:r>
            <a:r>
              <a:rPr lang="en-US" sz="2000" dirty="0" err="1"/>
              <a:t>Amsellem</a:t>
            </a:r>
            <a:r>
              <a:rPr lang="en-US" sz="2000" dirty="0"/>
              <a:t> M, </a:t>
            </a:r>
            <a:r>
              <a:rPr lang="en-US" sz="2000" dirty="0" err="1"/>
              <a:t>Hollen</a:t>
            </a:r>
            <a:r>
              <a:rPr lang="en-US" sz="2000" dirty="0"/>
              <a:t> H, Zaleta AK (2017) Educating cancer patients about immunotherapy: Gains from attending a national educational immunotherapy workshop. Society for Immunotherapy of Cancer. National Harbor, MD</a:t>
            </a:r>
          </a:p>
          <a:p>
            <a:pPr marL="0" indent="0">
              <a:buNone/>
            </a:pPr>
            <a:endParaRPr lang="en-US" sz="2000" dirty="0"/>
          </a:p>
        </p:txBody>
      </p:sp>
    </p:spTree>
    <p:extLst>
      <p:ext uri="{BB962C8B-B14F-4D97-AF65-F5344CB8AC3E}">
        <p14:creationId xmlns:p14="http://schemas.microsoft.com/office/powerpoint/2010/main" val="4013384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457200" y="1066800"/>
            <a:ext cx="8229600" cy="5059363"/>
          </a:xfrm>
        </p:spPr>
        <p:txBody>
          <a:bodyPr/>
          <a:lstStyle/>
          <a:p>
            <a:pPr marL="114300" indent="0" algn="ctr">
              <a:buNone/>
            </a:pPr>
            <a:r>
              <a:rPr lang="en-US" sz="2800" dirty="0"/>
              <a:t>For More Information, contact Richa Ruwala at </a:t>
            </a:r>
            <a:r>
              <a:rPr lang="en-US" sz="2800" dirty="0">
                <a:hlinkClick r:id="rId3"/>
              </a:rPr>
              <a:t>rruwala@cancersupportcommunity.org</a:t>
            </a:r>
            <a:r>
              <a:rPr lang="en-US" sz="2800" dirty="0"/>
              <a:t> </a:t>
            </a:r>
          </a:p>
          <a:p>
            <a:pPr marL="114300" indent="0" algn="ctr">
              <a:buNone/>
            </a:pPr>
            <a:endParaRPr lang="en-US" sz="2800" dirty="0"/>
          </a:p>
          <a:p>
            <a:pPr marL="114300" indent="0" algn="ctr">
              <a:buNone/>
            </a:pPr>
            <a:r>
              <a:rPr lang="en-US" sz="2800" dirty="0"/>
              <a:t>To order </a:t>
            </a:r>
            <a:r>
              <a:rPr lang="en-US" sz="2800" i="1" dirty="0"/>
              <a:t>Frankly Speaking About Cancer </a:t>
            </a:r>
            <a:r>
              <a:rPr lang="en-US" sz="2800" dirty="0"/>
              <a:t>materials visit:</a:t>
            </a:r>
            <a:br>
              <a:rPr lang="en-US" sz="2800" dirty="0"/>
            </a:br>
            <a:r>
              <a:rPr lang="en-US" sz="2800" b="1" dirty="0"/>
              <a:t>Orders.CancerSupportCommunity.org</a:t>
            </a:r>
            <a:br>
              <a:rPr lang="en-US" sz="2800" dirty="0"/>
            </a:br>
            <a:r>
              <a:rPr lang="en-US" sz="2800" dirty="0"/>
              <a:t>888-793-9355</a:t>
            </a:r>
          </a:p>
          <a:p>
            <a:pPr marL="114300" indent="0" algn="ctr">
              <a:buNone/>
            </a:pPr>
            <a:endParaRPr lang="en-US" sz="2800" dirty="0"/>
          </a:p>
          <a:p>
            <a:pPr marL="114300" indent="0" algn="ctr">
              <a:buNone/>
            </a:pPr>
            <a:endParaRPr lang="en-US" sz="2800" dirty="0"/>
          </a:p>
          <a:p>
            <a:pPr marL="114300" indent="0" algn="ctr">
              <a:buNone/>
            </a:pPr>
            <a:endParaRPr lang="en-US" sz="2800" dirty="0"/>
          </a:p>
          <a:p>
            <a:pPr marL="114300" indent="0" algn="ctr">
              <a:buNone/>
            </a:pPr>
            <a:endParaRPr lang="en-US" sz="2800" dirty="0"/>
          </a:p>
          <a:p>
            <a:endParaRPr lang="en-US" dirty="0"/>
          </a:p>
        </p:txBody>
      </p:sp>
      <p:pic>
        <p:nvPicPr>
          <p:cNvPr id="4" name="Picture 3"/>
          <p:cNvPicPr>
            <a:picLocks noChangeAspect="1"/>
          </p:cNvPicPr>
          <p:nvPr/>
        </p:nvPicPr>
        <p:blipFill>
          <a:blip r:embed="rId4"/>
          <a:stretch>
            <a:fillRect/>
          </a:stretch>
        </p:blipFill>
        <p:spPr>
          <a:xfrm>
            <a:off x="2602895" y="4540125"/>
            <a:ext cx="3938209" cy="1586038"/>
          </a:xfrm>
          <a:prstGeom prst="rect">
            <a:avLst/>
          </a:prstGeom>
        </p:spPr>
      </p:pic>
    </p:spTree>
    <p:extLst>
      <p:ext uri="{BB962C8B-B14F-4D97-AF65-F5344CB8AC3E}">
        <p14:creationId xmlns:p14="http://schemas.microsoft.com/office/powerpoint/2010/main" val="297653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Conflict of Interest Disclosure</a:t>
            </a:r>
          </a:p>
        </p:txBody>
      </p:sp>
      <p:sp>
        <p:nvSpPr>
          <p:cNvPr id="3" name="Content Placeholder 2"/>
          <p:cNvSpPr>
            <a:spLocks noGrp="1"/>
          </p:cNvSpPr>
          <p:nvPr>
            <p:ph idx="1"/>
          </p:nvPr>
        </p:nvSpPr>
        <p:spPr/>
        <p:txBody>
          <a:bodyPr/>
          <a:lstStyle/>
          <a:p>
            <a:pPr marL="0" indent="0">
              <a:buNone/>
            </a:pPr>
            <a:endParaRPr lang="en-US" sz="2200" dirty="0">
              <a:latin typeface="Calibri (body)"/>
            </a:endParaRPr>
          </a:p>
          <a:p>
            <a:pPr marL="0" indent="0">
              <a:buNone/>
            </a:pPr>
            <a:endParaRPr lang="en-US" sz="2200" dirty="0">
              <a:latin typeface="Calibri (body)"/>
            </a:endParaRPr>
          </a:p>
          <a:p>
            <a:pPr marL="0" indent="0" algn="ctr">
              <a:buNone/>
            </a:pPr>
            <a:r>
              <a:rPr lang="en-US" sz="2200" dirty="0">
                <a:latin typeface="Calibri (body)"/>
              </a:rPr>
              <a:t>I do not have any potential conflicts of interest to disclose. </a:t>
            </a:r>
          </a:p>
          <a:p>
            <a:pPr marL="0" indent="0" algn="ctr">
              <a:buNone/>
            </a:pPr>
            <a:endParaRPr lang="en-US" sz="2200" dirty="0">
              <a:latin typeface="Calibri (body)"/>
            </a:endParaRPr>
          </a:p>
          <a:p>
            <a:pPr marL="0" indent="0" algn="ctr">
              <a:buNone/>
            </a:pPr>
            <a:r>
              <a:rPr lang="en-US" sz="2200" dirty="0">
                <a:latin typeface="Calibri (body)"/>
              </a:rPr>
              <a:t>This project was made possible with generous support from Kite, a Gilead company.</a:t>
            </a:r>
          </a:p>
        </p:txBody>
      </p:sp>
    </p:spTree>
    <p:extLst>
      <p:ext uri="{BB962C8B-B14F-4D97-AF65-F5344CB8AC3E}">
        <p14:creationId xmlns:p14="http://schemas.microsoft.com/office/powerpoint/2010/main" val="202998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Objectives</a:t>
            </a:r>
          </a:p>
        </p:txBody>
      </p:sp>
      <p:sp>
        <p:nvSpPr>
          <p:cNvPr id="3" name="Content Placeholder 2"/>
          <p:cNvSpPr>
            <a:spLocks noGrp="1"/>
          </p:cNvSpPr>
          <p:nvPr>
            <p:ph idx="1"/>
          </p:nvPr>
        </p:nvSpPr>
        <p:spPr/>
        <p:txBody>
          <a:bodyPr/>
          <a:lstStyle/>
          <a:p>
            <a:pPr marL="0" indent="0">
              <a:buNone/>
            </a:pPr>
            <a:endParaRPr lang="en-US" sz="2200" dirty="0">
              <a:latin typeface="Calibri (body)"/>
            </a:endParaRPr>
          </a:p>
          <a:p>
            <a:r>
              <a:rPr lang="en-US" sz="2400" dirty="0"/>
              <a:t>Understand the informational needs of patients and caregivers facing CAR T therapy.</a:t>
            </a:r>
          </a:p>
          <a:p>
            <a:r>
              <a:rPr lang="en-US" sz="2400" dirty="0"/>
              <a:t>Identify the specific challenges faced by CAR T patients and their caregivers as well as health care provider, patient, and caregiver perceptions of needs.</a:t>
            </a:r>
          </a:p>
          <a:p>
            <a:r>
              <a:rPr lang="en-US" sz="2400" dirty="0"/>
              <a:t>Identify three educational, logistical, and support needs for CAR patients and caregivers. </a:t>
            </a:r>
          </a:p>
        </p:txBody>
      </p:sp>
    </p:spTree>
    <p:extLst>
      <p:ext uri="{BB962C8B-B14F-4D97-AF65-F5344CB8AC3E}">
        <p14:creationId xmlns:p14="http://schemas.microsoft.com/office/powerpoint/2010/main" val="38035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Cancer Support Community</a:t>
            </a:r>
          </a:p>
        </p:txBody>
      </p:sp>
      <p:pic>
        <p:nvPicPr>
          <p:cNvPr id="4" name="Content Placeholder 3"/>
          <p:cNvPicPr>
            <a:picLocks noGrp="1" noChangeAspect="1"/>
          </p:cNvPicPr>
          <p:nvPr>
            <p:ph idx="1"/>
          </p:nvPr>
        </p:nvPicPr>
        <p:blipFill>
          <a:blip r:embed="rId3"/>
          <a:stretch>
            <a:fillRect/>
          </a:stretch>
        </p:blipFill>
        <p:spPr>
          <a:xfrm>
            <a:off x="1519184" y="990600"/>
            <a:ext cx="6105632" cy="5486400"/>
          </a:xfrm>
          <a:prstGeom prst="rect">
            <a:avLst/>
          </a:prstGeom>
        </p:spPr>
      </p:pic>
    </p:spTree>
    <p:extLst>
      <p:ext uri="{BB962C8B-B14F-4D97-AF65-F5344CB8AC3E}">
        <p14:creationId xmlns:p14="http://schemas.microsoft.com/office/powerpoint/2010/main" val="1409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Frankly Speaking About Cancer®</a:t>
            </a:r>
          </a:p>
        </p:txBody>
      </p:sp>
      <p:sp>
        <p:nvSpPr>
          <p:cNvPr id="3" name="Content Placeholder 2"/>
          <p:cNvSpPr>
            <a:spLocks noGrp="1"/>
          </p:cNvSpPr>
          <p:nvPr>
            <p:ph idx="1"/>
          </p:nvPr>
        </p:nvSpPr>
        <p:spPr>
          <a:xfrm>
            <a:off x="304800" y="1240921"/>
            <a:ext cx="5980593" cy="5540879"/>
          </a:xfrm>
        </p:spPr>
        <p:txBody>
          <a:bodyPr/>
          <a:lstStyle/>
          <a:p>
            <a:r>
              <a:rPr lang="en-US" sz="2000" dirty="0">
                <a:latin typeface="Calibri (body)"/>
              </a:rPr>
              <a:t>High quality, evidence-based educational programming</a:t>
            </a:r>
          </a:p>
          <a:p>
            <a:r>
              <a:rPr lang="en-US" sz="2000" dirty="0">
                <a:latin typeface="Calibri (body)"/>
              </a:rPr>
              <a:t>Frankly Speaking About Cancer (FSAC)</a:t>
            </a:r>
          </a:p>
          <a:p>
            <a:pPr lvl="1"/>
            <a:r>
              <a:rPr lang="en-US" sz="2000" dirty="0">
                <a:latin typeface="Calibri (body)"/>
              </a:rPr>
              <a:t>Provide easy to understand in-depth coverage of topics relevant to those affected by cancer</a:t>
            </a:r>
          </a:p>
          <a:p>
            <a:pPr lvl="1"/>
            <a:r>
              <a:rPr lang="en-US" sz="2000" dirty="0">
                <a:latin typeface="Calibri (body)"/>
              </a:rPr>
              <a:t>To educate and to empower cancer patients, survivors, caregivers, and health care professionals</a:t>
            </a:r>
          </a:p>
          <a:p>
            <a:pPr lvl="1"/>
            <a:r>
              <a:rPr lang="en-US" sz="2000" dirty="0">
                <a:latin typeface="Calibri (body)"/>
              </a:rPr>
              <a:t>Topics are tumor type-specific (e.g. melanoma, lung, metastatic breast, liver, colorectal, multiple myeloma) or cross-tumors (e.g. immunotherapy, clinical trials, treatments and side effects)</a:t>
            </a:r>
          </a:p>
          <a:p>
            <a:pPr lvl="1"/>
            <a:r>
              <a:rPr lang="en-US" sz="2000" dirty="0">
                <a:latin typeface="Calibri (body)"/>
              </a:rPr>
              <a:t>Provide up-to-date content and reflect new advances in knowledge</a:t>
            </a:r>
          </a:p>
          <a:p>
            <a:endParaRPr lang="en-US" sz="2000" dirty="0">
              <a:latin typeface="Calibri (body)"/>
            </a:endParaRPr>
          </a:p>
        </p:txBody>
      </p:sp>
      <p:pic>
        <p:nvPicPr>
          <p:cNvPr id="4" name="Picture 3"/>
          <p:cNvPicPr>
            <a:picLocks noChangeAspect="1"/>
          </p:cNvPicPr>
          <p:nvPr/>
        </p:nvPicPr>
        <p:blipFill>
          <a:blip r:embed="rId3"/>
          <a:stretch>
            <a:fillRect/>
          </a:stretch>
        </p:blipFill>
        <p:spPr>
          <a:xfrm rot="20840088">
            <a:off x="6459687" y="1269731"/>
            <a:ext cx="2052821" cy="181768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rot="1056663">
            <a:off x="6841384" y="2685142"/>
            <a:ext cx="1642728" cy="2132973"/>
          </a:xfrm>
          <a:prstGeom prst="rect">
            <a:avLst/>
          </a:prstGeom>
          <a:ln>
            <a:noFill/>
          </a:ln>
          <a:effectLst>
            <a:outerShdw blurRad="292100" dist="139700" dir="2700000" algn="tl" rotWithShape="0">
              <a:srgbClr val="333333">
                <a:alpha val="65000"/>
              </a:srgbClr>
            </a:outerShdw>
          </a:effectLst>
        </p:spPr>
      </p:pic>
      <p:pic>
        <p:nvPicPr>
          <p:cNvPr id="6" name="Picture 2" descr="S:\Education &amp; Outreach\Coping with the Cost of Care\Marketing Materials\Current Marketing Materials\CofC_cvr_lore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3305"/>
          <a:stretch/>
        </p:blipFill>
        <p:spPr bwMode="auto">
          <a:xfrm rot="20882605">
            <a:off x="6413124" y="4289251"/>
            <a:ext cx="2063188" cy="1709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84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FSAC CAR T Program</a:t>
            </a:r>
          </a:p>
        </p:txBody>
      </p:sp>
      <p:sp>
        <p:nvSpPr>
          <p:cNvPr id="3" name="Content Placeholder 2"/>
          <p:cNvSpPr>
            <a:spLocks noGrp="1"/>
          </p:cNvSpPr>
          <p:nvPr>
            <p:ph idx="1"/>
          </p:nvPr>
        </p:nvSpPr>
        <p:spPr>
          <a:xfrm>
            <a:off x="438677" y="1385610"/>
            <a:ext cx="5334000" cy="4525963"/>
          </a:xfrm>
        </p:spPr>
        <p:txBody>
          <a:bodyPr/>
          <a:lstStyle/>
          <a:p>
            <a:pPr lvl="0" fontAlgn="base">
              <a:spcBef>
                <a:spcPct val="0"/>
              </a:spcBef>
              <a:spcAft>
                <a:spcPct val="0"/>
              </a:spcAft>
            </a:pPr>
            <a:endParaRPr lang="en-US" sz="2500" dirty="0">
              <a:cs typeface="Arial" charset="0"/>
            </a:endParaRPr>
          </a:p>
          <a:p>
            <a:pPr lvl="0" fontAlgn="base">
              <a:spcBef>
                <a:spcPct val="0"/>
              </a:spcBef>
              <a:spcAft>
                <a:spcPct val="0"/>
              </a:spcAft>
            </a:pPr>
            <a:endParaRPr lang="en-US" sz="2500" dirty="0">
              <a:cs typeface="Arial" charset="0"/>
            </a:endParaRPr>
          </a:p>
          <a:p>
            <a:endParaRPr lang="en-US" dirty="0"/>
          </a:p>
        </p:txBody>
      </p:sp>
      <p:pic>
        <p:nvPicPr>
          <p:cNvPr id="6" name="Picture 5">
            <a:extLst>
              <a:ext uri="{FF2B5EF4-FFF2-40B4-BE49-F238E27FC236}">
                <a16:creationId xmlns:a16="http://schemas.microsoft.com/office/drawing/2014/main" id="{F065DE64-73BD-400D-9A7D-6A2792E6BC7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800676"/>
            <a:ext cx="3458405" cy="4110897"/>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234248B4-ECE2-43AA-A2FD-180A59D4191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5937" y="1169006"/>
            <a:ext cx="816873" cy="906555"/>
          </a:xfrm>
          <a:prstGeom prst="rect">
            <a:avLst/>
          </a:prstGeom>
          <a:noFill/>
          <a:ln>
            <a:noFill/>
          </a:ln>
        </p:spPr>
      </p:pic>
      <p:pic>
        <p:nvPicPr>
          <p:cNvPr id="9" name="Picture 8">
            <a:extLst>
              <a:ext uri="{FF2B5EF4-FFF2-40B4-BE49-F238E27FC236}">
                <a16:creationId xmlns:a16="http://schemas.microsoft.com/office/drawing/2014/main" id="{F1B3E770-23B4-4F18-A203-591F80994A36}"/>
              </a:ext>
            </a:extLst>
          </p:cNvPr>
          <p:cNvPicPr>
            <a:picLocks noChangeAspect="1"/>
          </p:cNvPicPr>
          <p:nvPr/>
        </p:nvPicPr>
        <p:blipFill>
          <a:blip r:embed="rId5"/>
          <a:stretch>
            <a:fillRect/>
          </a:stretch>
        </p:blipFill>
        <p:spPr>
          <a:xfrm>
            <a:off x="4147179" y="2573098"/>
            <a:ext cx="4571999" cy="2566051"/>
          </a:xfrm>
          <a:prstGeom prst="rect">
            <a:avLst/>
          </a:prstGeom>
        </p:spPr>
      </p:pic>
    </p:spTree>
    <p:extLst>
      <p:ext uri="{BB962C8B-B14F-4D97-AF65-F5344CB8AC3E}">
        <p14:creationId xmlns:p14="http://schemas.microsoft.com/office/powerpoint/2010/main" val="266917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CAR T</a:t>
            </a:r>
          </a:p>
        </p:txBody>
      </p:sp>
      <p:sp>
        <p:nvSpPr>
          <p:cNvPr id="3" name="Content Placeholder 2"/>
          <p:cNvSpPr>
            <a:spLocks noGrp="1"/>
          </p:cNvSpPr>
          <p:nvPr>
            <p:ph idx="1"/>
          </p:nvPr>
        </p:nvSpPr>
        <p:spPr>
          <a:xfrm>
            <a:off x="304800" y="1240921"/>
            <a:ext cx="8382000" cy="5540879"/>
          </a:xfrm>
        </p:spPr>
        <p:txBody>
          <a:bodyPr/>
          <a:lstStyle/>
          <a:p>
            <a:pPr marL="0" indent="0">
              <a:buNone/>
            </a:pPr>
            <a:r>
              <a:rPr lang="en-US" sz="2400" dirty="0">
                <a:latin typeface="Calibri (body)"/>
              </a:rPr>
              <a:t>Challenges:</a:t>
            </a:r>
          </a:p>
          <a:p>
            <a:r>
              <a:rPr lang="en-US" sz="2400" dirty="0">
                <a:latin typeface="Calibri (body)"/>
              </a:rPr>
              <a:t>New treatment, few centers offer CAR T</a:t>
            </a:r>
          </a:p>
          <a:p>
            <a:r>
              <a:rPr lang="en-US" sz="2400" dirty="0">
                <a:latin typeface="Calibri (body)"/>
              </a:rPr>
              <a:t>“Last chance” option; patients have relapsed or not responded to previous treatments</a:t>
            </a:r>
          </a:p>
          <a:p>
            <a:r>
              <a:rPr lang="en-US" sz="2400" dirty="0">
                <a:latin typeface="Calibri (body)"/>
              </a:rPr>
              <a:t>Complicated treatment process with many steps</a:t>
            </a:r>
          </a:p>
          <a:p>
            <a:r>
              <a:rPr lang="en-US" sz="2400" dirty="0">
                <a:latin typeface="Calibri (body)"/>
              </a:rPr>
              <a:t>Severe side effects</a:t>
            </a:r>
          </a:p>
          <a:p>
            <a:r>
              <a:rPr lang="en-US" sz="2400" dirty="0">
                <a:latin typeface="Calibri (body)"/>
              </a:rPr>
              <a:t>Treatment is not a repeating cycle</a:t>
            </a:r>
          </a:p>
          <a:p>
            <a:pPr marL="0" indent="0">
              <a:buNone/>
            </a:pPr>
            <a:endParaRPr lang="en-US" sz="2400" dirty="0">
              <a:latin typeface="Calibri (body)"/>
            </a:endParaRPr>
          </a:p>
          <a:p>
            <a:pPr marL="0" indent="0">
              <a:buNone/>
            </a:pPr>
            <a:r>
              <a:rPr lang="en-US" sz="2400" dirty="0">
                <a:latin typeface="Calibri (body)"/>
              </a:rPr>
              <a:t>Important for patients &amp; caregivers to understand the steps, risks, and potential out-of-pocket costs</a:t>
            </a:r>
          </a:p>
        </p:txBody>
      </p:sp>
    </p:spTree>
    <p:extLst>
      <p:ext uri="{BB962C8B-B14F-4D97-AF65-F5344CB8AC3E}">
        <p14:creationId xmlns:p14="http://schemas.microsoft.com/office/powerpoint/2010/main" val="316302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FSAC CAR T Program</a:t>
            </a:r>
          </a:p>
        </p:txBody>
      </p:sp>
      <p:sp>
        <p:nvSpPr>
          <p:cNvPr id="3" name="Content Placeholder 2"/>
          <p:cNvSpPr>
            <a:spLocks noGrp="1"/>
          </p:cNvSpPr>
          <p:nvPr>
            <p:ph idx="1"/>
          </p:nvPr>
        </p:nvSpPr>
        <p:spPr>
          <a:xfrm>
            <a:off x="438677" y="1385610"/>
            <a:ext cx="5334000" cy="4525963"/>
          </a:xfrm>
        </p:spPr>
        <p:txBody>
          <a:bodyPr/>
          <a:lstStyle/>
          <a:p>
            <a:pPr lvl="0" fontAlgn="base">
              <a:spcBef>
                <a:spcPct val="0"/>
              </a:spcBef>
              <a:spcAft>
                <a:spcPct val="0"/>
              </a:spcAft>
            </a:pPr>
            <a:endParaRPr lang="en-US" sz="2500" dirty="0">
              <a:cs typeface="Arial" charset="0"/>
            </a:endParaRPr>
          </a:p>
          <a:p>
            <a:pPr lvl="0" fontAlgn="base">
              <a:spcBef>
                <a:spcPct val="0"/>
              </a:spcBef>
              <a:spcAft>
                <a:spcPct val="0"/>
              </a:spcAft>
            </a:pPr>
            <a:endParaRPr lang="en-US" sz="2500" dirty="0">
              <a:cs typeface="Arial" charset="0"/>
            </a:endParaRPr>
          </a:p>
          <a:p>
            <a:endParaRPr lang="en-US" dirty="0"/>
          </a:p>
        </p:txBody>
      </p:sp>
      <p:pic>
        <p:nvPicPr>
          <p:cNvPr id="6" name="Picture 5">
            <a:extLst>
              <a:ext uri="{FF2B5EF4-FFF2-40B4-BE49-F238E27FC236}">
                <a16:creationId xmlns:a16="http://schemas.microsoft.com/office/drawing/2014/main" id="{F065DE64-73BD-400D-9A7D-6A2792E6BC7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800676"/>
            <a:ext cx="3458405" cy="4110897"/>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234248B4-ECE2-43AA-A2FD-180A59D4191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5937" y="1169006"/>
            <a:ext cx="816873" cy="906555"/>
          </a:xfrm>
          <a:prstGeom prst="rect">
            <a:avLst/>
          </a:prstGeom>
          <a:noFill/>
          <a:ln>
            <a:noFill/>
          </a:ln>
        </p:spPr>
      </p:pic>
      <p:pic>
        <p:nvPicPr>
          <p:cNvPr id="9" name="Picture 8">
            <a:extLst>
              <a:ext uri="{FF2B5EF4-FFF2-40B4-BE49-F238E27FC236}">
                <a16:creationId xmlns:a16="http://schemas.microsoft.com/office/drawing/2014/main" id="{F1B3E770-23B4-4F18-A203-591F80994A36}"/>
              </a:ext>
            </a:extLst>
          </p:cNvPr>
          <p:cNvPicPr>
            <a:picLocks noChangeAspect="1"/>
          </p:cNvPicPr>
          <p:nvPr/>
        </p:nvPicPr>
        <p:blipFill>
          <a:blip r:embed="rId5"/>
          <a:stretch>
            <a:fillRect/>
          </a:stretch>
        </p:blipFill>
        <p:spPr>
          <a:xfrm>
            <a:off x="4147179" y="2573098"/>
            <a:ext cx="4571999" cy="2566051"/>
          </a:xfrm>
          <a:prstGeom prst="rect">
            <a:avLst/>
          </a:prstGeom>
        </p:spPr>
      </p:pic>
    </p:spTree>
    <p:extLst>
      <p:ext uri="{BB962C8B-B14F-4D97-AF65-F5344CB8AC3E}">
        <p14:creationId xmlns:p14="http://schemas.microsoft.com/office/powerpoint/2010/main" val="59314853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CSC Corporate Slides April 2013</Template>
  <TotalTime>19995</TotalTime>
  <Words>3163</Words>
  <Application>Microsoft Office PowerPoint</Application>
  <PresentationFormat>On-screen Show (4:3)</PresentationFormat>
  <Paragraphs>236</Paragraphs>
  <Slides>22</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Book Antiqua</vt:lpstr>
      <vt:lpstr>Calibri</vt:lpstr>
      <vt:lpstr>Calibri (body)</vt:lpstr>
      <vt:lpstr>Calibri (Headings)</vt:lpstr>
      <vt:lpstr>Calibri Light</vt:lpstr>
      <vt:lpstr>Corbel</vt:lpstr>
      <vt:lpstr>Times New Roman</vt:lpstr>
      <vt:lpstr>Custom Design</vt:lpstr>
      <vt:lpstr>2_Custom Design</vt:lpstr>
      <vt:lpstr>1_Custom Design</vt:lpstr>
      <vt:lpstr>PowerPoint Presentation</vt:lpstr>
      <vt:lpstr>Developing Educational Materials for Patients Entering CAR T Cell Therapy and their Caregivers</vt:lpstr>
      <vt:lpstr>Conflict of Interest Disclosure</vt:lpstr>
      <vt:lpstr>Objectives</vt:lpstr>
      <vt:lpstr>Cancer Support Community</vt:lpstr>
      <vt:lpstr>Frankly Speaking About Cancer®</vt:lpstr>
      <vt:lpstr>FSAC CAR T Program</vt:lpstr>
      <vt:lpstr>CAR T</vt:lpstr>
      <vt:lpstr>FSAC CAR T Program</vt:lpstr>
      <vt:lpstr>CAR T Needs Assessment</vt:lpstr>
      <vt:lpstr>Methods</vt:lpstr>
      <vt:lpstr>Characteristics of the Sample </vt:lpstr>
      <vt:lpstr>General Unmet Educational Needs</vt:lpstr>
      <vt:lpstr>Patients’ Unmet Educational Needs</vt:lpstr>
      <vt:lpstr>Caregivers’ Unmet Educational Needs</vt:lpstr>
      <vt:lpstr>Who’s Who</vt:lpstr>
      <vt:lpstr>Health Care Providers’ Needs</vt:lpstr>
      <vt:lpstr>Key Findings</vt:lpstr>
      <vt:lpstr>Needs Assessment Conclusions</vt:lpstr>
      <vt:lpstr>Next Steps</vt:lpstr>
      <vt:lpstr>References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House</dc:creator>
  <cp:lastModifiedBy>Richa Ruwala</cp:lastModifiedBy>
  <cp:revision>269</cp:revision>
  <cp:lastPrinted>2019-09-12T16:13:38Z</cp:lastPrinted>
  <dcterms:created xsi:type="dcterms:W3CDTF">2013-04-01T15:55:36Z</dcterms:created>
  <dcterms:modified xsi:type="dcterms:W3CDTF">2020-09-21T21:18:28Z</dcterms:modified>
</cp:coreProperties>
</file>